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emf" ContentType="image/x-emf"/>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7" r:id="rId2"/>
    <p:sldId id="258" r:id="rId3"/>
    <p:sldId id="259" r:id="rId4"/>
    <p:sldId id="260" r:id="rId5"/>
    <p:sldId id="283" r:id="rId6"/>
    <p:sldId id="284" r:id="rId7"/>
    <p:sldId id="285" r:id="rId8"/>
    <p:sldId id="286" r:id="rId9"/>
    <p:sldId id="287" r:id="rId10"/>
    <p:sldId id="288" r:id="rId11"/>
    <p:sldId id="273" r:id="rId12"/>
    <p:sldId id="275" r:id="rId13"/>
    <p:sldId id="289" r:id="rId14"/>
    <p:sldId id="276" r:id="rId15"/>
    <p:sldId id="277" r:id="rId16"/>
    <p:sldId id="291" r:id="rId17"/>
    <p:sldId id="290" r:id="rId18"/>
    <p:sldId id="292" r:id="rId19"/>
    <p:sldId id="270" r:id="rId20"/>
    <p:sldId id="278" r:id="rId21"/>
    <p:sldId id="279" r:id="rId22"/>
    <p:sldId id="280" r:id="rId23"/>
    <p:sldId id="281" r:id="rId24"/>
    <p:sldId id="282" r:id="rId25"/>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93" d="100"/>
          <a:sy n="93" d="100"/>
        </p:scale>
        <p:origin x="-108" y="-456"/>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emf"/></Relationships>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4" name="Group 6"/>
          <p:cNvGrpSpPr>
            <a:grpSpLocks/>
          </p:cNvGrpSpPr>
          <p:nvPr/>
        </p:nvGrpSpPr>
        <p:grpSpPr bwMode="auto">
          <a:xfrm>
            <a:off x="0" y="-7938"/>
            <a:ext cx="12192000" cy="6865938"/>
            <a:chOff x="0" y="-8467"/>
            <a:chExt cx="12192000" cy="6866467"/>
          </a:xfrm>
        </p:grpSpPr>
        <p:cxnSp>
          <p:nvCxnSpPr>
            <p:cNvPr id="5" name="Straight Connector 31"/>
            <p:cNvCxnSpPr/>
            <p:nvPr/>
          </p:nvCxnSpPr>
          <p:spPr>
            <a:xfrm>
              <a:off x="9371013" y="-528"/>
              <a:ext cx="1219200" cy="6858528"/>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 name="Straight Connector 20"/>
            <p:cNvCxnSpPr/>
            <p:nvPr/>
          </p:nvCxnSpPr>
          <p:spPr>
            <a:xfrm flipH="1">
              <a:off x="7424738" y="3681168"/>
              <a:ext cx="4764087" cy="3176832"/>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 name="Rectangle 23"/>
            <p:cNvSpPr/>
            <p:nvPr/>
          </p:nvSpPr>
          <p:spPr>
            <a:xfrm>
              <a:off x="9182100" y="-8467"/>
              <a:ext cx="3006725"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 name="Rectangle 25"/>
            <p:cNvSpPr/>
            <p:nvPr/>
          </p:nvSpPr>
          <p:spPr>
            <a:xfrm>
              <a:off x="9602788" y="-8467"/>
              <a:ext cx="2589212"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Isosceles Triangle 26"/>
            <p:cNvSpPr/>
            <p:nvPr/>
          </p:nvSpPr>
          <p:spPr>
            <a:xfrm>
              <a:off x="8932863" y="3047706"/>
              <a:ext cx="3259137" cy="3810294"/>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27"/>
            <p:cNvSpPr/>
            <p:nvPr/>
          </p:nvSpPr>
          <p:spPr>
            <a:xfrm>
              <a:off x="9334500" y="-8467"/>
              <a:ext cx="2854325"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28"/>
            <p:cNvSpPr/>
            <p:nvPr/>
          </p:nvSpPr>
          <p:spPr>
            <a:xfrm>
              <a:off x="10898188" y="-8467"/>
              <a:ext cx="1290637"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29"/>
            <p:cNvSpPr/>
            <p:nvPr/>
          </p:nvSpPr>
          <p:spPr>
            <a:xfrm>
              <a:off x="10939463" y="-8467"/>
              <a:ext cx="1249362"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Isosceles Triangle 30"/>
            <p:cNvSpPr/>
            <p:nvPr/>
          </p:nvSpPr>
          <p:spPr>
            <a:xfrm>
              <a:off x="10371138" y="3589086"/>
              <a:ext cx="1817687" cy="3268914"/>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8"/>
            <p:cNvSpPr/>
            <p:nvPr/>
          </p:nvSpPr>
          <p:spPr>
            <a:xfrm rot="10800000">
              <a:off x="0" y="-528"/>
              <a:ext cx="842963" cy="5666225"/>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15" name="Date Placeholder 3"/>
          <p:cNvSpPr>
            <a:spLocks noGrp="1"/>
          </p:cNvSpPr>
          <p:nvPr>
            <p:ph type="dt" sz="half" idx="10"/>
          </p:nvPr>
        </p:nvSpPr>
        <p:spPr/>
        <p:txBody>
          <a:bodyPr/>
          <a:lstStyle>
            <a:lvl1pPr>
              <a:defRPr/>
            </a:lvl1pPr>
          </a:lstStyle>
          <a:p>
            <a:pPr>
              <a:defRPr/>
            </a:pPr>
            <a:fld id="{B5745AB6-52FF-4D65-BDAE-66C51A80EFDC}" type="datetimeFigureOut">
              <a:rPr lang="zh-CN" altLang="en-US"/>
              <a:pPr>
                <a:defRPr/>
              </a:pPr>
              <a:t>2014-11-23</a:t>
            </a:fld>
            <a:endParaRPr lang="zh-CN" altLang="en-US"/>
          </a:p>
        </p:txBody>
      </p:sp>
      <p:sp>
        <p:nvSpPr>
          <p:cNvPr id="16" name="Footer Placeholder 4"/>
          <p:cNvSpPr>
            <a:spLocks noGrp="1"/>
          </p:cNvSpPr>
          <p:nvPr>
            <p:ph type="ftr" sz="quarter" idx="11"/>
          </p:nvPr>
        </p:nvSpPr>
        <p:spPr/>
        <p:txBody>
          <a:bodyPr/>
          <a:lstStyle>
            <a:lvl1pPr>
              <a:defRPr/>
            </a:lvl1pPr>
          </a:lstStyle>
          <a:p>
            <a:pPr>
              <a:defRPr/>
            </a:pPr>
            <a:endParaRPr lang="zh-CN" altLang="en-US"/>
          </a:p>
        </p:txBody>
      </p:sp>
      <p:sp>
        <p:nvSpPr>
          <p:cNvPr id="17" name="Slide Number Placeholder 5"/>
          <p:cNvSpPr>
            <a:spLocks noGrp="1"/>
          </p:cNvSpPr>
          <p:nvPr>
            <p:ph type="sldNum" sz="quarter" idx="12"/>
          </p:nvPr>
        </p:nvSpPr>
        <p:spPr/>
        <p:txBody>
          <a:bodyPr/>
          <a:lstStyle>
            <a:lvl1pPr>
              <a:defRPr/>
            </a:lvl1pPr>
          </a:lstStyle>
          <a:p>
            <a:pPr>
              <a:defRPr/>
            </a:pPr>
            <a:fld id="{00C25CF0-A50F-4BAC-9B2D-10CD197A69EB}" type="slidenum">
              <a:rPr lang="zh-CN" altLang="en-US"/>
              <a:pPr>
                <a:defRPr/>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lvl1pPr>
              <a:defRPr/>
            </a:lvl1pPr>
          </a:lstStyle>
          <a:p>
            <a:pPr>
              <a:defRPr/>
            </a:pPr>
            <a:fld id="{C331C2CF-C7D6-41EE-A342-2EF3F9822343}" type="datetimeFigureOut">
              <a:rPr lang="zh-CN" altLang="en-US"/>
              <a:pPr>
                <a:defRPr/>
              </a:pPr>
              <a:t>2014-11-23</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994D8761-1889-4028-BFCB-BFA07DA9A813}" type="slidenum">
              <a:rPr lang="zh-CN" altLang="en-US"/>
              <a:pPr>
                <a:defRPr/>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5" name="TextBox 19"/>
          <p:cNvSpPr txBox="1"/>
          <p:nvPr/>
        </p:nvSpPr>
        <p:spPr>
          <a:xfrm>
            <a:off x="541338" y="790575"/>
            <a:ext cx="609600" cy="584200"/>
          </a:xfrm>
          <a:prstGeom prst="rect">
            <a:avLst/>
          </a:prstGeom>
        </p:spPr>
        <p:txBody>
          <a:bodyPr anchor="ctr"/>
          <a:lstStyle/>
          <a:p>
            <a:pPr fontAlgn="auto">
              <a:spcBef>
                <a:spcPts val="0"/>
              </a:spcBef>
              <a:spcAft>
                <a:spcPts val="0"/>
              </a:spcAft>
              <a:defRPr/>
            </a:pPr>
            <a:r>
              <a:rPr lang="en-US" sz="8000" dirty="0">
                <a:ln w="3175" cmpd="sng">
                  <a:noFill/>
                </a:ln>
                <a:solidFill>
                  <a:schemeClr val="accent1">
                    <a:lumMod val="60000"/>
                    <a:lumOff val="40000"/>
                  </a:schemeClr>
                </a:solidFill>
                <a:latin typeface="Arial"/>
                <a:ea typeface="+mn-ea"/>
              </a:rPr>
              <a:t>“</a:t>
            </a:r>
          </a:p>
        </p:txBody>
      </p:sp>
      <p:sp>
        <p:nvSpPr>
          <p:cNvPr id="6" name="TextBox 21"/>
          <p:cNvSpPr txBox="1"/>
          <p:nvPr/>
        </p:nvSpPr>
        <p:spPr>
          <a:xfrm>
            <a:off x="8893175" y="2886075"/>
            <a:ext cx="609600" cy="585788"/>
          </a:xfrm>
          <a:prstGeom prst="rect">
            <a:avLst/>
          </a:prstGeom>
        </p:spPr>
        <p:txBody>
          <a:bodyPr anchor="ctr"/>
          <a:lstStyle/>
          <a:p>
            <a:pPr fontAlgn="auto">
              <a:spcBef>
                <a:spcPts val="0"/>
              </a:spcBef>
              <a:spcAft>
                <a:spcPts val="0"/>
              </a:spcAft>
              <a:defRPr/>
            </a:pPr>
            <a:r>
              <a:rPr lang="en-US" sz="8000" dirty="0">
                <a:ln w="3175" cmpd="sng">
                  <a:noFill/>
                </a:ln>
                <a:solidFill>
                  <a:schemeClr val="accent1">
                    <a:lumMod val="60000"/>
                    <a:lumOff val="40000"/>
                  </a:schemeClr>
                </a:solidFill>
                <a:latin typeface="Arial"/>
                <a:ea typeface="+mn-ea"/>
              </a:rPr>
              <a:t>”</a:t>
            </a:r>
            <a:endParaRPr lang="en-US" dirty="0">
              <a:solidFill>
                <a:schemeClr val="accent1">
                  <a:lumMod val="60000"/>
                  <a:lumOff val="40000"/>
                </a:schemeClr>
              </a:solidFill>
              <a:latin typeface="Arial"/>
              <a:ea typeface="+mn-ea"/>
            </a:endParaRPr>
          </a:p>
        </p:txBody>
      </p:sp>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7" name="Date Placeholder 3"/>
          <p:cNvSpPr>
            <a:spLocks noGrp="1"/>
          </p:cNvSpPr>
          <p:nvPr>
            <p:ph type="dt" sz="half" idx="14"/>
          </p:nvPr>
        </p:nvSpPr>
        <p:spPr/>
        <p:txBody>
          <a:bodyPr/>
          <a:lstStyle>
            <a:lvl1pPr>
              <a:defRPr/>
            </a:lvl1pPr>
          </a:lstStyle>
          <a:p>
            <a:pPr>
              <a:defRPr/>
            </a:pPr>
            <a:fld id="{54C140A9-FB50-4C2C-A2C5-F075211F0EDF}" type="datetimeFigureOut">
              <a:rPr lang="zh-CN" altLang="en-US"/>
              <a:pPr>
                <a:defRPr/>
              </a:pPr>
              <a:t>2014-11-23</a:t>
            </a:fld>
            <a:endParaRPr lang="zh-CN" altLang="en-US"/>
          </a:p>
        </p:txBody>
      </p:sp>
      <p:sp>
        <p:nvSpPr>
          <p:cNvPr id="8" name="Footer Placeholder 4"/>
          <p:cNvSpPr>
            <a:spLocks noGrp="1"/>
          </p:cNvSpPr>
          <p:nvPr>
            <p:ph type="ftr" sz="quarter" idx="15"/>
          </p:nvPr>
        </p:nvSpPr>
        <p:spPr/>
        <p:txBody>
          <a:bodyPr/>
          <a:lstStyle>
            <a:lvl1pPr>
              <a:defRPr/>
            </a:lvl1pPr>
          </a:lstStyle>
          <a:p>
            <a:pPr>
              <a:defRPr/>
            </a:pPr>
            <a:endParaRPr lang="zh-CN" altLang="en-US"/>
          </a:p>
        </p:txBody>
      </p:sp>
      <p:sp>
        <p:nvSpPr>
          <p:cNvPr id="9" name="Slide Number Placeholder 5"/>
          <p:cNvSpPr>
            <a:spLocks noGrp="1"/>
          </p:cNvSpPr>
          <p:nvPr>
            <p:ph type="sldNum" sz="quarter" idx="16"/>
          </p:nvPr>
        </p:nvSpPr>
        <p:spPr/>
        <p:txBody>
          <a:bodyPr/>
          <a:lstStyle>
            <a:lvl1pPr>
              <a:defRPr/>
            </a:lvl1pPr>
          </a:lstStyle>
          <a:p>
            <a:pPr>
              <a:defRPr/>
            </a:pPr>
            <a:fld id="{E3FD2363-6E91-401F-9ED1-013C03B3BF75}" type="slidenum">
              <a:rPr lang="zh-CN" altLang="en-US"/>
              <a:pPr>
                <a:defRPr/>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lvl1pPr>
              <a:defRPr/>
            </a:lvl1pPr>
          </a:lstStyle>
          <a:p>
            <a:pPr>
              <a:defRPr/>
            </a:pPr>
            <a:fld id="{87F61C51-2545-4500-AA06-F4F94F35F0FB}" type="datetimeFigureOut">
              <a:rPr lang="zh-CN" altLang="en-US"/>
              <a:pPr>
                <a:defRPr/>
              </a:pPr>
              <a:t>2014-11-23</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E8662972-6207-4E17-B2DE-4466BF1AEF2A}" type="slidenum">
              <a:rPr lang="zh-CN" altLang="en-US"/>
              <a:pPr>
                <a:defRPr/>
              </a:pPr>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5" name="TextBox 23"/>
          <p:cNvSpPr txBox="1"/>
          <p:nvPr/>
        </p:nvSpPr>
        <p:spPr>
          <a:xfrm>
            <a:off x="541338" y="790575"/>
            <a:ext cx="609600" cy="584200"/>
          </a:xfrm>
          <a:prstGeom prst="rect">
            <a:avLst/>
          </a:prstGeom>
        </p:spPr>
        <p:txBody>
          <a:bodyPr anchor="ctr"/>
          <a:lstStyle/>
          <a:p>
            <a:pPr fontAlgn="auto">
              <a:spcBef>
                <a:spcPts val="0"/>
              </a:spcBef>
              <a:spcAft>
                <a:spcPts val="0"/>
              </a:spcAft>
              <a:defRPr/>
            </a:pPr>
            <a:r>
              <a:rPr lang="en-US" sz="8000" dirty="0">
                <a:ln w="3175" cmpd="sng">
                  <a:noFill/>
                </a:ln>
                <a:solidFill>
                  <a:schemeClr val="accent1">
                    <a:lumMod val="60000"/>
                    <a:lumOff val="40000"/>
                  </a:schemeClr>
                </a:solidFill>
                <a:latin typeface="Arial"/>
                <a:ea typeface="+mn-ea"/>
              </a:rPr>
              <a:t>“</a:t>
            </a:r>
          </a:p>
        </p:txBody>
      </p:sp>
      <p:sp>
        <p:nvSpPr>
          <p:cNvPr id="6" name="TextBox 24"/>
          <p:cNvSpPr txBox="1"/>
          <p:nvPr/>
        </p:nvSpPr>
        <p:spPr>
          <a:xfrm>
            <a:off x="8893175" y="2886075"/>
            <a:ext cx="609600" cy="585788"/>
          </a:xfrm>
          <a:prstGeom prst="rect">
            <a:avLst/>
          </a:prstGeom>
        </p:spPr>
        <p:txBody>
          <a:bodyPr anchor="ctr"/>
          <a:lstStyle/>
          <a:p>
            <a:pPr fontAlgn="auto">
              <a:spcBef>
                <a:spcPts val="0"/>
              </a:spcBef>
              <a:spcAft>
                <a:spcPts val="0"/>
              </a:spcAft>
              <a:defRPr/>
            </a:pPr>
            <a:r>
              <a:rPr lang="en-US" sz="8000" dirty="0">
                <a:ln w="3175" cmpd="sng">
                  <a:noFill/>
                </a:ln>
                <a:solidFill>
                  <a:schemeClr val="accent1">
                    <a:lumMod val="60000"/>
                    <a:lumOff val="40000"/>
                  </a:schemeClr>
                </a:solidFill>
                <a:latin typeface="Arial"/>
                <a:ea typeface="+mn-ea"/>
              </a:rPr>
              <a:t>”</a:t>
            </a:r>
          </a:p>
        </p:txBody>
      </p:sp>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77335" y="4527448"/>
            <a:ext cx="8596668" cy="1513914"/>
          </a:xfrm>
        </p:spPr>
        <p:txBody>
          <a:bodyPr>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7" name="Date Placeholder 3"/>
          <p:cNvSpPr>
            <a:spLocks noGrp="1"/>
          </p:cNvSpPr>
          <p:nvPr>
            <p:ph type="dt" sz="half" idx="14"/>
          </p:nvPr>
        </p:nvSpPr>
        <p:spPr/>
        <p:txBody>
          <a:bodyPr/>
          <a:lstStyle>
            <a:lvl1pPr>
              <a:defRPr/>
            </a:lvl1pPr>
          </a:lstStyle>
          <a:p>
            <a:pPr>
              <a:defRPr/>
            </a:pPr>
            <a:fld id="{811D329E-95C5-4D7D-BD0B-A73E15803516}" type="datetimeFigureOut">
              <a:rPr lang="zh-CN" altLang="en-US"/>
              <a:pPr>
                <a:defRPr/>
              </a:pPr>
              <a:t>2014-11-23</a:t>
            </a:fld>
            <a:endParaRPr lang="zh-CN" altLang="en-US"/>
          </a:p>
        </p:txBody>
      </p:sp>
      <p:sp>
        <p:nvSpPr>
          <p:cNvPr id="8" name="Footer Placeholder 4"/>
          <p:cNvSpPr>
            <a:spLocks noGrp="1"/>
          </p:cNvSpPr>
          <p:nvPr>
            <p:ph type="ftr" sz="quarter" idx="15"/>
          </p:nvPr>
        </p:nvSpPr>
        <p:spPr/>
        <p:txBody>
          <a:bodyPr/>
          <a:lstStyle>
            <a:lvl1pPr>
              <a:defRPr/>
            </a:lvl1pPr>
          </a:lstStyle>
          <a:p>
            <a:pPr>
              <a:defRPr/>
            </a:pPr>
            <a:endParaRPr lang="zh-CN" altLang="en-US"/>
          </a:p>
        </p:txBody>
      </p:sp>
      <p:sp>
        <p:nvSpPr>
          <p:cNvPr id="9" name="Slide Number Placeholder 5"/>
          <p:cNvSpPr>
            <a:spLocks noGrp="1"/>
          </p:cNvSpPr>
          <p:nvPr>
            <p:ph type="sldNum" sz="quarter" idx="16"/>
          </p:nvPr>
        </p:nvSpPr>
        <p:spPr/>
        <p:txBody>
          <a:bodyPr/>
          <a:lstStyle>
            <a:lvl1pPr>
              <a:defRPr/>
            </a:lvl1pPr>
          </a:lstStyle>
          <a:p>
            <a:pPr>
              <a:defRPr/>
            </a:pPr>
            <a:fld id="{DFAAA0CE-6A2D-4597-9C44-664533330E9F}" type="slidenum">
              <a:rPr lang="zh-CN" altLang="en-US"/>
              <a:pPr>
                <a:defRPr/>
              </a:pPr>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77335" y="4527448"/>
            <a:ext cx="8596668" cy="1513914"/>
          </a:xfrm>
        </p:spPr>
        <p:txBody>
          <a:bodyPr>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5" name="Date Placeholder 3"/>
          <p:cNvSpPr>
            <a:spLocks noGrp="1"/>
          </p:cNvSpPr>
          <p:nvPr>
            <p:ph type="dt" sz="half" idx="14"/>
          </p:nvPr>
        </p:nvSpPr>
        <p:spPr/>
        <p:txBody>
          <a:bodyPr/>
          <a:lstStyle>
            <a:lvl1pPr>
              <a:defRPr/>
            </a:lvl1pPr>
          </a:lstStyle>
          <a:p>
            <a:pPr>
              <a:defRPr/>
            </a:pPr>
            <a:fld id="{E61665B0-3E19-4D82-B0A7-0AD92B80243A}" type="datetimeFigureOut">
              <a:rPr lang="zh-CN" altLang="en-US"/>
              <a:pPr>
                <a:defRPr/>
              </a:pPr>
              <a:t>2014-11-23</a:t>
            </a:fld>
            <a:endParaRPr lang="zh-CN" altLang="en-US"/>
          </a:p>
        </p:txBody>
      </p:sp>
      <p:sp>
        <p:nvSpPr>
          <p:cNvPr id="6" name="Footer Placeholder 4"/>
          <p:cNvSpPr>
            <a:spLocks noGrp="1"/>
          </p:cNvSpPr>
          <p:nvPr>
            <p:ph type="ftr" sz="quarter" idx="15"/>
          </p:nvPr>
        </p:nvSpPr>
        <p:spPr/>
        <p:txBody>
          <a:bodyPr/>
          <a:lstStyle>
            <a:lvl1pPr>
              <a:defRPr/>
            </a:lvl1pPr>
          </a:lstStyle>
          <a:p>
            <a:pPr>
              <a:defRPr/>
            </a:pPr>
            <a:endParaRPr lang="zh-CN" altLang="en-US"/>
          </a:p>
        </p:txBody>
      </p:sp>
      <p:sp>
        <p:nvSpPr>
          <p:cNvPr id="7" name="Slide Number Placeholder 5"/>
          <p:cNvSpPr>
            <a:spLocks noGrp="1"/>
          </p:cNvSpPr>
          <p:nvPr>
            <p:ph type="sldNum" sz="quarter" idx="16"/>
          </p:nvPr>
        </p:nvSpPr>
        <p:spPr/>
        <p:txBody>
          <a:bodyPr/>
          <a:lstStyle>
            <a:lvl1pPr>
              <a:defRPr/>
            </a:lvl1pPr>
          </a:lstStyle>
          <a:p>
            <a:pPr>
              <a:defRPr/>
            </a:pPr>
            <a:fld id="{FADFFD6A-7935-4E1A-9B8E-231295233AEF}" type="slidenum">
              <a:rPr lang="zh-CN" altLang="en-US"/>
              <a:pPr>
                <a:defRPr/>
              </a:pPr>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A4C36B8F-6D80-4E80-8767-AF9A46A474FC}" type="datetimeFigureOut">
              <a:rPr lang="zh-CN" altLang="en-US"/>
              <a:pPr>
                <a:defRPr/>
              </a:pPr>
              <a:t>2014-11-23</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A505BFE4-906D-4FE2-8B1C-0E6DE20E066D}" type="slidenum">
              <a:rPr lang="zh-CN" altLang="en-US"/>
              <a:pPr>
                <a:defRPr/>
              </a:pPr>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607531C2-26F2-4333-9D6E-B7CBF6C8B957}" type="datetimeFigureOut">
              <a:rPr lang="zh-CN" altLang="en-US"/>
              <a:pPr>
                <a:defRPr/>
              </a:pPr>
              <a:t>2014-11-23</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F04445F4-2519-4CE4-B8DF-CC82FA7B054D}" type="slidenum">
              <a:rPr lang="zh-CN" altLang="en-US"/>
              <a:pPr>
                <a:defRPr/>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1144662E-9AAB-4D9A-9858-F637BD307637}" type="datetimeFigureOut">
              <a:rPr lang="zh-CN" altLang="en-US"/>
              <a:pPr>
                <a:defRPr/>
              </a:pPr>
              <a:t>2014-11-23</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E78DFD86-1A9E-4728-86E5-3AC2F41D8A4B}" type="slidenum">
              <a:rPr lang="zh-CN" altLang="en-US"/>
              <a:pPr>
                <a:defRPr/>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lvl1pPr>
              <a:defRPr/>
            </a:lvl1pPr>
          </a:lstStyle>
          <a:p>
            <a:pPr>
              <a:defRPr/>
            </a:pPr>
            <a:fld id="{14E66496-3DC8-42B0-A42D-47FDFA29ED10}" type="datetimeFigureOut">
              <a:rPr lang="zh-CN" altLang="en-US"/>
              <a:pPr>
                <a:defRPr/>
              </a:pPr>
              <a:t>2014-11-23</a:t>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44B76F83-B2F8-4083-B185-DB68908AB033}" type="slidenum">
              <a:rPr lang="zh-CN" altLang="en-US"/>
              <a:pPr>
                <a:defRPr/>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3"/>
          <p:cNvSpPr>
            <a:spLocks noGrp="1"/>
          </p:cNvSpPr>
          <p:nvPr>
            <p:ph type="dt" sz="half" idx="10"/>
          </p:nvPr>
        </p:nvSpPr>
        <p:spPr/>
        <p:txBody>
          <a:bodyPr/>
          <a:lstStyle>
            <a:lvl1pPr>
              <a:defRPr/>
            </a:lvl1pPr>
          </a:lstStyle>
          <a:p>
            <a:pPr>
              <a:defRPr/>
            </a:pPr>
            <a:fld id="{A5E496FD-110D-4455-8454-8C7965C7AF25}" type="datetimeFigureOut">
              <a:rPr lang="zh-CN" altLang="en-US"/>
              <a:pPr>
                <a:defRPr/>
              </a:pPr>
              <a:t>2014-11-23</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DB95E737-E359-4F05-B84C-BC27C0547BE9}" type="slidenum">
              <a:rPr lang="zh-CN" altLang="en-US"/>
              <a:pPr>
                <a:defRPr/>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3"/>
          <p:cNvSpPr>
            <a:spLocks noGrp="1"/>
          </p:cNvSpPr>
          <p:nvPr>
            <p:ph type="dt" sz="half" idx="10"/>
          </p:nvPr>
        </p:nvSpPr>
        <p:spPr/>
        <p:txBody>
          <a:bodyPr/>
          <a:lstStyle>
            <a:lvl1pPr>
              <a:defRPr/>
            </a:lvl1pPr>
          </a:lstStyle>
          <a:p>
            <a:pPr>
              <a:defRPr/>
            </a:pPr>
            <a:fld id="{60A5800E-DDE8-4EC6-95DC-13643C4361EC}" type="datetimeFigureOut">
              <a:rPr lang="zh-CN" altLang="en-US"/>
              <a:pPr>
                <a:defRPr/>
              </a:pPr>
              <a:t>2014-11-23</a:t>
            </a:fld>
            <a:endParaRPr lang="zh-CN" altLang="en-US"/>
          </a:p>
        </p:txBody>
      </p:sp>
      <p:sp>
        <p:nvSpPr>
          <p:cNvPr id="8" name="Footer Placeholder 4"/>
          <p:cNvSpPr>
            <a:spLocks noGrp="1"/>
          </p:cNvSpPr>
          <p:nvPr>
            <p:ph type="ftr" sz="quarter" idx="11"/>
          </p:nvPr>
        </p:nvSpPr>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p:txBody>
          <a:bodyPr/>
          <a:lstStyle>
            <a:lvl1pPr>
              <a:defRPr/>
            </a:lvl1pPr>
          </a:lstStyle>
          <a:p>
            <a:pPr>
              <a:defRPr/>
            </a:pPr>
            <a:fld id="{21EAB20A-BE09-4B9A-A299-714261A71454}" type="slidenum">
              <a:rPr lang="zh-CN" altLang="en-US"/>
              <a:pPr>
                <a:defRPr/>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smtClean="0"/>
              <a:t>单击此处编辑母版标题样式</a:t>
            </a:r>
            <a:endParaRPr lang="en-US" dirty="0"/>
          </a:p>
        </p:txBody>
      </p:sp>
      <p:sp>
        <p:nvSpPr>
          <p:cNvPr id="3" name="Date Placeholder 3"/>
          <p:cNvSpPr>
            <a:spLocks noGrp="1"/>
          </p:cNvSpPr>
          <p:nvPr>
            <p:ph type="dt" sz="half" idx="10"/>
          </p:nvPr>
        </p:nvSpPr>
        <p:spPr/>
        <p:txBody>
          <a:bodyPr/>
          <a:lstStyle>
            <a:lvl1pPr>
              <a:defRPr/>
            </a:lvl1pPr>
          </a:lstStyle>
          <a:p>
            <a:pPr>
              <a:defRPr/>
            </a:pPr>
            <a:fld id="{A47DAFBB-E984-46D0-92EE-A6DE866528EE}" type="datetimeFigureOut">
              <a:rPr lang="zh-CN" altLang="en-US"/>
              <a:pPr>
                <a:defRPr/>
              </a:pPr>
              <a:t>2014-11-23</a:t>
            </a:fld>
            <a:endParaRPr lang="zh-CN" altLang="en-US"/>
          </a:p>
        </p:txBody>
      </p:sp>
      <p:sp>
        <p:nvSpPr>
          <p:cNvPr id="4" name="Footer Placeholder 4"/>
          <p:cNvSpPr>
            <a:spLocks noGrp="1"/>
          </p:cNvSpPr>
          <p:nvPr>
            <p:ph type="ftr" sz="quarter" idx="11"/>
          </p:nvPr>
        </p:nvSpPr>
        <p:spPr/>
        <p:txBody>
          <a:bodyPr/>
          <a:lstStyle>
            <a:lvl1pPr>
              <a:defRPr/>
            </a:lvl1pPr>
          </a:lstStyle>
          <a:p>
            <a:pPr>
              <a:defRPr/>
            </a:pPr>
            <a:endParaRPr lang="zh-CN" altLang="en-US"/>
          </a:p>
        </p:txBody>
      </p:sp>
      <p:sp>
        <p:nvSpPr>
          <p:cNvPr id="5" name="Slide Number Placeholder 5"/>
          <p:cNvSpPr>
            <a:spLocks noGrp="1"/>
          </p:cNvSpPr>
          <p:nvPr>
            <p:ph type="sldNum" sz="quarter" idx="12"/>
          </p:nvPr>
        </p:nvSpPr>
        <p:spPr/>
        <p:txBody>
          <a:bodyPr/>
          <a:lstStyle>
            <a:lvl1pPr>
              <a:defRPr/>
            </a:lvl1pPr>
          </a:lstStyle>
          <a:p>
            <a:pPr>
              <a:defRPr/>
            </a:pPr>
            <a:fld id="{FB6C4C17-3315-4AE8-BC8E-358F5D10860B}" type="slidenum">
              <a:rPr lang="zh-CN" altLang="en-US"/>
              <a:pPr>
                <a:defRPr/>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4A6C231-496D-4827-A04A-69E705030434}" type="datetimeFigureOut">
              <a:rPr lang="zh-CN" altLang="en-US"/>
              <a:pPr>
                <a:defRPr/>
              </a:pPr>
              <a:t>2014-11-23</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pPr>
              <a:defRPr/>
            </a:pPr>
            <a:fld id="{27285EAF-E832-4F81-AAE6-42408A4B18C2}" type="slidenum">
              <a:rPr lang="zh-CN" altLang="en-US"/>
              <a:pPr>
                <a:defRPr/>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smtClean="0"/>
              <a:t>单击此处编辑母版文本样式</a:t>
            </a:r>
          </a:p>
        </p:txBody>
      </p:sp>
      <p:sp>
        <p:nvSpPr>
          <p:cNvPr id="5" name="Date Placeholder 3"/>
          <p:cNvSpPr>
            <a:spLocks noGrp="1"/>
          </p:cNvSpPr>
          <p:nvPr>
            <p:ph type="dt" sz="half" idx="10"/>
          </p:nvPr>
        </p:nvSpPr>
        <p:spPr/>
        <p:txBody>
          <a:bodyPr/>
          <a:lstStyle>
            <a:lvl1pPr>
              <a:defRPr/>
            </a:lvl1pPr>
          </a:lstStyle>
          <a:p>
            <a:pPr>
              <a:defRPr/>
            </a:pPr>
            <a:fld id="{C0AD16A9-705C-4441-AF53-B733BD7D49AD}" type="datetimeFigureOut">
              <a:rPr lang="zh-CN" altLang="en-US"/>
              <a:pPr>
                <a:defRPr/>
              </a:pPr>
              <a:t>2014-11-23</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A89861AB-728C-4D97-A0F2-B6663E52F915}" type="slidenum">
              <a:rPr lang="zh-CN" altLang="en-US"/>
              <a:pPr>
                <a:defRPr/>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rtlCol="0">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noProof="0" smtClean="0"/>
              <a:t>单击图标添加图片</a:t>
            </a:r>
            <a:endParaRPr lang="en-US" noProof="0"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3"/>
          <p:cNvSpPr>
            <a:spLocks noGrp="1"/>
          </p:cNvSpPr>
          <p:nvPr>
            <p:ph type="dt" sz="half" idx="10"/>
          </p:nvPr>
        </p:nvSpPr>
        <p:spPr/>
        <p:txBody>
          <a:bodyPr/>
          <a:lstStyle>
            <a:lvl1pPr>
              <a:defRPr/>
            </a:lvl1pPr>
          </a:lstStyle>
          <a:p>
            <a:pPr>
              <a:defRPr/>
            </a:pPr>
            <a:fld id="{064D4C85-2CB3-424F-83FE-DBFFB51C2F1A}" type="datetimeFigureOut">
              <a:rPr lang="zh-CN" altLang="en-US"/>
              <a:pPr>
                <a:defRPr/>
              </a:pPr>
              <a:t>2014-11-23</a:t>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E9C8E7C6-A87D-4857-9ED7-3F40CCBAD990}" type="slidenum">
              <a:rPr lang="zh-CN" altLang="en-US"/>
              <a:pPr>
                <a:defRPr/>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026" name="Group 6"/>
          <p:cNvGrpSpPr>
            <a:grpSpLocks/>
          </p:cNvGrpSpPr>
          <p:nvPr/>
        </p:nvGrpSpPr>
        <p:grpSpPr bwMode="auto">
          <a:xfrm>
            <a:off x="0" y="-7938"/>
            <a:ext cx="12192000" cy="6865938"/>
            <a:chOff x="0" y="-8467"/>
            <a:chExt cx="12192000" cy="6866467"/>
          </a:xfrm>
        </p:grpSpPr>
        <p:cxnSp>
          <p:nvCxnSpPr>
            <p:cNvPr id="20" name="Straight Connector 19"/>
            <p:cNvCxnSpPr/>
            <p:nvPr/>
          </p:nvCxnSpPr>
          <p:spPr>
            <a:xfrm>
              <a:off x="9371013" y="-528"/>
              <a:ext cx="1219200" cy="6858528"/>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4738" y="3681168"/>
              <a:ext cx="4764087" cy="3176832"/>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2100" y="-8467"/>
              <a:ext cx="3006725"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2788" y="-8467"/>
              <a:ext cx="2589212"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863" y="3047706"/>
              <a:ext cx="3259137" cy="3810294"/>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5"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188" y="-8467"/>
              <a:ext cx="1290637"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9463" y="-8467"/>
              <a:ext cx="1249362"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138" y="3589086"/>
              <a:ext cx="1817687" cy="3268914"/>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2981"/>
              <a:ext cx="449263" cy="2845019"/>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1027" name="Title Placeholder 1"/>
          <p:cNvSpPr>
            <a:spLocks noGrp="1"/>
          </p:cNvSpPr>
          <p:nvPr>
            <p:ph type="title"/>
          </p:nvPr>
        </p:nvSpPr>
        <p:spPr bwMode="auto">
          <a:xfrm>
            <a:off x="677863" y="609600"/>
            <a:ext cx="8596312" cy="1320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单击此处编辑母版标题样式</a:t>
            </a:r>
            <a:endParaRPr lang="en-US" smtClean="0"/>
          </a:p>
        </p:txBody>
      </p:sp>
      <p:sp>
        <p:nvSpPr>
          <p:cNvPr id="1028" name="Text Placeholder 2"/>
          <p:cNvSpPr>
            <a:spLocks noGrp="1"/>
          </p:cNvSpPr>
          <p:nvPr>
            <p:ph type="body" idx="1"/>
          </p:nvPr>
        </p:nvSpPr>
        <p:spPr bwMode="auto">
          <a:xfrm>
            <a:off x="677863" y="2160588"/>
            <a:ext cx="8596312" cy="38814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smtClean="0"/>
          </a:p>
        </p:txBody>
      </p:sp>
      <p:sp>
        <p:nvSpPr>
          <p:cNvPr id="4" name="Date Placeholder 3"/>
          <p:cNvSpPr>
            <a:spLocks noGrp="1"/>
          </p:cNvSpPr>
          <p:nvPr>
            <p:ph type="dt" sz="half" idx="2"/>
          </p:nvPr>
        </p:nvSpPr>
        <p:spPr>
          <a:xfrm>
            <a:off x="7205663" y="6042025"/>
            <a:ext cx="911225" cy="365125"/>
          </a:xfrm>
          <a:prstGeom prst="rect">
            <a:avLst/>
          </a:prstGeom>
        </p:spPr>
        <p:txBody>
          <a:bodyPr vert="horz" lIns="91440" tIns="45720" rIns="91440" bIns="45720" rtlCol="0" anchor="ctr"/>
          <a:lstStyle>
            <a:lvl1pPr algn="r" fontAlgn="auto">
              <a:spcBef>
                <a:spcPts val="0"/>
              </a:spcBef>
              <a:spcAft>
                <a:spcPts val="0"/>
              </a:spcAft>
              <a:defRPr sz="900" smtClean="0">
                <a:solidFill>
                  <a:schemeClr val="tx1">
                    <a:tint val="75000"/>
                  </a:schemeClr>
                </a:solidFill>
                <a:latin typeface="+mn-lt"/>
                <a:ea typeface="+mn-ea"/>
              </a:defRPr>
            </a:lvl1pPr>
          </a:lstStyle>
          <a:p>
            <a:pPr>
              <a:defRPr/>
            </a:pPr>
            <a:fld id="{6B0F28B8-46BF-4C39-8DDC-D0BA56347E93}" type="datetimeFigureOut">
              <a:rPr lang="zh-CN" altLang="en-US"/>
              <a:pPr>
                <a:defRPr/>
              </a:pPr>
              <a:t>2014-11-23</a:t>
            </a:fld>
            <a:endParaRPr lang="zh-CN" altLang="en-US"/>
          </a:p>
        </p:txBody>
      </p:sp>
      <p:sp>
        <p:nvSpPr>
          <p:cNvPr id="5" name="Footer Placeholder 4"/>
          <p:cNvSpPr>
            <a:spLocks noGrp="1"/>
          </p:cNvSpPr>
          <p:nvPr>
            <p:ph type="ftr" sz="quarter" idx="3"/>
          </p:nvPr>
        </p:nvSpPr>
        <p:spPr>
          <a:xfrm>
            <a:off x="677863" y="6042025"/>
            <a:ext cx="6297612" cy="365125"/>
          </a:xfrm>
          <a:prstGeom prst="rect">
            <a:avLst/>
          </a:prstGeom>
        </p:spPr>
        <p:txBody>
          <a:bodyPr vert="horz" lIns="91440" tIns="45720" rIns="91440" bIns="45720" rtlCol="0" anchor="ctr"/>
          <a:lstStyle>
            <a:lvl1pPr algn="l" fontAlgn="auto">
              <a:spcBef>
                <a:spcPts val="0"/>
              </a:spcBef>
              <a:spcAft>
                <a:spcPts val="0"/>
              </a:spcAft>
              <a:defRPr sz="900">
                <a:solidFill>
                  <a:schemeClr val="tx1">
                    <a:tint val="75000"/>
                  </a:schemeClr>
                </a:solidFill>
                <a:latin typeface="+mn-lt"/>
                <a:ea typeface="+mn-ea"/>
              </a:defRPr>
            </a:lvl1pPr>
          </a:lstStyle>
          <a:p>
            <a:pPr>
              <a:defRPr/>
            </a:pPr>
            <a:endParaRPr lang="zh-CN" altLang="en-US"/>
          </a:p>
        </p:txBody>
      </p:sp>
      <p:sp>
        <p:nvSpPr>
          <p:cNvPr id="6" name="Slide Number Placeholder 5"/>
          <p:cNvSpPr>
            <a:spLocks noGrp="1"/>
          </p:cNvSpPr>
          <p:nvPr>
            <p:ph type="sldNum" sz="quarter" idx="4"/>
          </p:nvPr>
        </p:nvSpPr>
        <p:spPr>
          <a:xfrm>
            <a:off x="8589963" y="6042025"/>
            <a:ext cx="684212" cy="365125"/>
          </a:xfrm>
          <a:prstGeom prst="rect">
            <a:avLst/>
          </a:prstGeom>
        </p:spPr>
        <p:txBody>
          <a:bodyPr vert="horz" lIns="91440" tIns="45720" rIns="91440" bIns="45720" rtlCol="0" anchor="ctr"/>
          <a:lstStyle>
            <a:lvl1pPr algn="r" fontAlgn="auto">
              <a:spcBef>
                <a:spcPts val="0"/>
              </a:spcBef>
              <a:spcAft>
                <a:spcPts val="0"/>
              </a:spcAft>
              <a:defRPr sz="900" smtClean="0">
                <a:solidFill>
                  <a:schemeClr val="accent1"/>
                </a:solidFill>
                <a:latin typeface="+mn-lt"/>
                <a:ea typeface="+mn-ea"/>
              </a:defRPr>
            </a:lvl1pPr>
          </a:lstStyle>
          <a:p>
            <a:pPr>
              <a:defRPr/>
            </a:pPr>
            <a:fld id="{D7D96CE9-B31E-4F1E-9FD0-3B9BAD74E6FE}"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06"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7" r:id="rId11"/>
    <p:sldLayoutId id="2147483702" r:id="rId12"/>
    <p:sldLayoutId id="2147483708" r:id="rId13"/>
    <p:sldLayoutId id="2147483703" r:id="rId14"/>
    <p:sldLayoutId id="2147483704" r:id="rId15"/>
    <p:sldLayoutId id="2147483705" r:id="rId16"/>
  </p:sldLayoutIdLst>
  <p:txStyles>
    <p:titleStyle>
      <a:lvl1pPr algn="l" defTabSz="457200" rtl="0" fontAlgn="base">
        <a:spcBef>
          <a:spcPct val="0"/>
        </a:spcBef>
        <a:spcAft>
          <a:spcPct val="0"/>
        </a:spcAft>
        <a:defRPr sz="3600" kern="1200">
          <a:solidFill>
            <a:schemeClr val="accent1"/>
          </a:solidFill>
          <a:latin typeface="+mj-lt"/>
          <a:ea typeface="+mj-ea"/>
          <a:cs typeface="+mj-cs"/>
        </a:defRPr>
      </a:lvl1pPr>
      <a:lvl2pPr algn="l" defTabSz="457200" rtl="0" fontAlgn="base">
        <a:spcBef>
          <a:spcPct val="0"/>
        </a:spcBef>
        <a:spcAft>
          <a:spcPct val="0"/>
        </a:spcAft>
        <a:defRPr sz="3600">
          <a:solidFill>
            <a:schemeClr val="accent1"/>
          </a:solidFill>
          <a:latin typeface="Trebuchet MS" pitchFamily="34" charset="0"/>
          <a:ea typeface="方正姚体" pitchFamily="2" charset="-122"/>
        </a:defRPr>
      </a:lvl2pPr>
      <a:lvl3pPr algn="l" defTabSz="457200" rtl="0" fontAlgn="base">
        <a:spcBef>
          <a:spcPct val="0"/>
        </a:spcBef>
        <a:spcAft>
          <a:spcPct val="0"/>
        </a:spcAft>
        <a:defRPr sz="3600">
          <a:solidFill>
            <a:schemeClr val="accent1"/>
          </a:solidFill>
          <a:latin typeface="Trebuchet MS" pitchFamily="34" charset="0"/>
          <a:ea typeface="方正姚体" pitchFamily="2" charset="-122"/>
        </a:defRPr>
      </a:lvl3pPr>
      <a:lvl4pPr algn="l" defTabSz="457200" rtl="0" fontAlgn="base">
        <a:spcBef>
          <a:spcPct val="0"/>
        </a:spcBef>
        <a:spcAft>
          <a:spcPct val="0"/>
        </a:spcAft>
        <a:defRPr sz="3600">
          <a:solidFill>
            <a:schemeClr val="accent1"/>
          </a:solidFill>
          <a:latin typeface="Trebuchet MS" pitchFamily="34" charset="0"/>
          <a:ea typeface="方正姚体" pitchFamily="2" charset="-122"/>
        </a:defRPr>
      </a:lvl4pPr>
      <a:lvl5pPr algn="l" defTabSz="457200" rtl="0" fontAlgn="base">
        <a:spcBef>
          <a:spcPct val="0"/>
        </a:spcBef>
        <a:spcAft>
          <a:spcPct val="0"/>
        </a:spcAft>
        <a:defRPr sz="3600">
          <a:solidFill>
            <a:schemeClr val="accent1"/>
          </a:solidFill>
          <a:latin typeface="Trebuchet MS" pitchFamily="34" charset="0"/>
          <a:ea typeface="方正姚体" pitchFamily="2" charset="-122"/>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fontAlgn="base">
        <a:spcBef>
          <a:spcPts val="1000"/>
        </a:spcBef>
        <a:spcAft>
          <a:spcPct val="0"/>
        </a:spcAft>
        <a:buClr>
          <a:schemeClr val="accent1"/>
        </a:buClr>
        <a:buSzPct val="80000"/>
        <a:buFont typeface="Wingdings 3" pitchFamily="18" charset="2"/>
        <a:buChar char=""/>
        <a:defRPr kern="1200">
          <a:solidFill>
            <a:srgbClr val="404040"/>
          </a:solidFill>
          <a:latin typeface="+mn-lt"/>
          <a:ea typeface="+mn-ea"/>
          <a:cs typeface="+mn-cs"/>
        </a:defRPr>
      </a:lvl1pPr>
      <a:lvl2pPr marL="742950" indent="-285750" algn="l" defTabSz="457200" rtl="0" fontAlgn="base">
        <a:spcBef>
          <a:spcPts val="1000"/>
        </a:spcBef>
        <a:spcAft>
          <a:spcPct val="0"/>
        </a:spcAft>
        <a:buClr>
          <a:schemeClr val="accent1"/>
        </a:buClr>
        <a:buSzPct val="80000"/>
        <a:buFont typeface="Wingdings 3" pitchFamily="18" charset="2"/>
        <a:buChar char=""/>
        <a:defRPr sz="1600" kern="1200">
          <a:solidFill>
            <a:srgbClr val="404040"/>
          </a:solidFill>
          <a:latin typeface="+mn-lt"/>
          <a:ea typeface="+mn-ea"/>
          <a:cs typeface="+mn-cs"/>
        </a:defRPr>
      </a:lvl2pPr>
      <a:lvl3pPr marL="1143000" indent="-228600" algn="l" defTabSz="457200" rtl="0" fontAlgn="base">
        <a:spcBef>
          <a:spcPts val="1000"/>
        </a:spcBef>
        <a:spcAft>
          <a:spcPct val="0"/>
        </a:spcAft>
        <a:buClr>
          <a:schemeClr val="accent1"/>
        </a:buClr>
        <a:buSzPct val="80000"/>
        <a:buFont typeface="Wingdings 3" pitchFamily="18" charset="2"/>
        <a:buChar char=""/>
        <a:defRPr sz="1400" kern="1200">
          <a:solidFill>
            <a:srgbClr val="404040"/>
          </a:solidFill>
          <a:latin typeface="+mn-lt"/>
          <a:ea typeface="+mn-ea"/>
          <a:cs typeface="+mn-cs"/>
        </a:defRPr>
      </a:lvl3pPr>
      <a:lvl4pPr marL="1600200" indent="-228600" algn="l" defTabSz="457200" rtl="0" fontAlgn="base">
        <a:spcBef>
          <a:spcPts val="1000"/>
        </a:spcBef>
        <a:spcAft>
          <a:spcPct val="0"/>
        </a:spcAft>
        <a:buClr>
          <a:schemeClr val="accent1"/>
        </a:buClr>
        <a:buSzPct val="80000"/>
        <a:buFont typeface="Wingdings 3" pitchFamily="18" charset="2"/>
        <a:buChar char=""/>
        <a:defRPr sz="1200" kern="1200">
          <a:solidFill>
            <a:srgbClr val="404040"/>
          </a:solidFill>
          <a:latin typeface="+mn-lt"/>
          <a:ea typeface="+mn-ea"/>
          <a:cs typeface="+mn-cs"/>
        </a:defRPr>
      </a:lvl4pPr>
      <a:lvl5pPr marL="2057400" indent="-228600" algn="l" defTabSz="457200" rtl="0" fontAlgn="base">
        <a:spcBef>
          <a:spcPts val="1000"/>
        </a:spcBef>
        <a:spcAft>
          <a:spcPct val="0"/>
        </a:spcAft>
        <a:buClr>
          <a:schemeClr val="accent1"/>
        </a:buClr>
        <a:buSzPct val="80000"/>
        <a:buFont typeface="Wingdings 3" pitchFamily="18" charset="2"/>
        <a:buChar char=""/>
        <a:defRPr sz="1200" kern="1200">
          <a:solidFill>
            <a:srgbClr val="404040"/>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内容占位符 2"/>
          <p:cNvSpPr>
            <a:spLocks noGrp="1"/>
          </p:cNvSpPr>
          <p:nvPr>
            <p:ph idx="1"/>
          </p:nvPr>
        </p:nvSpPr>
        <p:spPr>
          <a:xfrm>
            <a:off x="852488" y="2160588"/>
            <a:ext cx="8596312" cy="3881437"/>
          </a:xfrm>
        </p:spPr>
        <p:txBody>
          <a:bodyPr/>
          <a:lstStyle/>
          <a:p>
            <a:r>
              <a:rPr lang="en-US" altLang="zh-CN" smtClean="0"/>
              <a:t>MATLAB</a:t>
            </a:r>
            <a:r>
              <a:rPr lang="zh-CN" altLang="en-US" smtClean="0"/>
              <a:t>是</a:t>
            </a:r>
            <a:r>
              <a:rPr lang="en-US" altLang="zh-CN" smtClean="0"/>
              <a:t>MATrix LABoratory(</a:t>
            </a:r>
            <a:r>
              <a:rPr lang="zh-CN" altLang="en-US" smtClean="0"/>
              <a:t>矩阵实验室</a:t>
            </a:r>
            <a:r>
              <a:rPr lang="en-US" altLang="zh-CN" smtClean="0"/>
              <a:t>)</a:t>
            </a:r>
            <a:r>
              <a:rPr lang="zh-CN" altLang="en-US" smtClean="0"/>
              <a:t>的缩写，是由美国</a:t>
            </a:r>
            <a:r>
              <a:rPr lang="en-US" altLang="zh-CN" smtClean="0"/>
              <a:t>MathWorks</a:t>
            </a:r>
            <a:r>
              <a:rPr lang="zh-CN" altLang="en-US" smtClean="0"/>
              <a:t>公司于</a:t>
            </a:r>
            <a:r>
              <a:rPr lang="en-US" altLang="zh-CN" smtClean="0"/>
              <a:t>20</a:t>
            </a:r>
            <a:r>
              <a:rPr lang="zh-CN" altLang="en-US" smtClean="0"/>
              <a:t>世纪</a:t>
            </a:r>
            <a:r>
              <a:rPr lang="en-US" altLang="zh-CN" smtClean="0"/>
              <a:t>80</a:t>
            </a:r>
            <a:r>
              <a:rPr lang="zh-CN" altLang="en-US" smtClean="0"/>
              <a:t>年代初推出的一套以矩阵计算为基础的、适合多学科、多种工作平台的功能强劲的大型软件。</a:t>
            </a:r>
            <a:r>
              <a:rPr lang="en-US" altLang="zh-CN" smtClean="0"/>
              <a:t>MATLAB</a:t>
            </a:r>
            <a:r>
              <a:rPr lang="zh-CN" altLang="en-US" smtClean="0"/>
              <a:t>将科学计算、数据可视化、系统仿真和交互式程序设计功能集成在非常便于使用的环境中，具有编程效率高、用户使用方便、扩充能力强、移植性好等特点。经过</a:t>
            </a:r>
            <a:r>
              <a:rPr lang="en-US" altLang="zh-CN" smtClean="0"/>
              <a:t>MathWorks</a:t>
            </a:r>
            <a:r>
              <a:rPr lang="zh-CN" altLang="en-US" smtClean="0"/>
              <a:t>公司的不断完善，目前</a:t>
            </a:r>
            <a:r>
              <a:rPr lang="en-US" altLang="zh-CN" smtClean="0"/>
              <a:t>MATLAB</a:t>
            </a:r>
            <a:r>
              <a:rPr lang="zh-CN" altLang="en-US" smtClean="0"/>
              <a:t>已经发展成为国际上最优秀的高性能科学与工程计算软件之一。</a:t>
            </a:r>
          </a:p>
          <a:p>
            <a:r>
              <a:rPr lang="zh-CN" altLang="en-US" smtClean="0"/>
              <a:t>通过对章的学习，对于任何无基础的初学者都可以轻松地进入到</a:t>
            </a:r>
            <a:r>
              <a:rPr lang="en-US" altLang="zh-CN" smtClean="0"/>
              <a:t>MATLAB</a:t>
            </a:r>
            <a:r>
              <a:rPr lang="zh-CN" altLang="en-US" smtClean="0"/>
              <a:t>的殿堂，初步掌握</a:t>
            </a:r>
            <a:r>
              <a:rPr lang="en-US" altLang="zh-CN" smtClean="0"/>
              <a:t>MATLAB</a:t>
            </a:r>
            <a:r>
              <a:rPr lang="zh-CN" altLang="en-US" smtClean="0"/>
              <a:t>的历史发展，</a:t>
            </a:r>
            <a:r>
              <a:rPr lang="en-US" altLang="zh-CN" smtClean="0"/>
              <a:t>MATLAB</a:t>
            </a:r>
            <a:r>
              <a:rPr lang="zh-CN" altLang="en-US" smtClean="0"/>
              <a:t>的主要功能以及熟悉</a:t>
            </a:r>
            <a:r>
              <a:rPr lang="en-US" altLang="zh-CN" smtClean="0"/>
              <a:t>MATLAB</a:t>
            </a:r>
            <a:r>
              <a:rPr lang="zh-CN" altLang="en-US" smtClean="0"/>
              <a:t>的操作环境，为后面的进一步学习打下坚实的基础。</a:t>
            </a:r>
          </a:p>
          <a:p>
            <a:endParaRPr lang="zh-CN" altLang="en-US" smtClean="0"/>
          </a:p>
        </p:txBody>
      </p:sp>
      <p:sp>
        <p:nvSpPr>
          <p:cNvPr id="6" name="标题 1"/>
          <p:cNvSpPr txBox="1">
            <a:spLocks/>
          </p:cNvSpPr>
          <p:nvPr/>
        </p:nvSpPr>
        <p:spPr>
          <a:xfrm>
            <a:off x="677863" y="514350"/>
            <a:ext cx="7766050" cy="1646238"/>
          </a:xfrm>
          <a:prstGeom prst="rect">
            <a:avLst/>
          </a:prstGeom>
        </p:spPr>
        <p:txBody>
          <a:bodyPr>
            <a:normAutofit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fontAlgn="auto">
              <a:spcAft>
                <a:spcPts val="0"/>
              </a:spcAft>
              <a:defRPr/>
            </a:pPr>
            <a:r>
              <a:rPr lang="zh-CN" altLang="en-US" sz="5400" b="1" dirty="0" smtClean="0"/>
              <a:t>第一章：</a:t>
            </a:r>
            <a:r>
              <a:rPr lang="en-US" altLang="zh-CN" sz="5400" b="1" dirty="0" smtClean="0"/>
              <a:t>MATLAB</a:t>
            </a:r>
            <a:r>
              <a:rPr lang="zh-CN" altLang="zh-CN" sz="5400" b="1" dirty="0" smtClean="0"/>
              <a:t>概述</a:t>
            </a:r>
            <a:br>
              <a:rPr lang="zh-CN" altLang="zh-CN" sz="5400" b="1" dirty="0" smtClean="0"/>
            </a:br>
            <a:endParaRPr lang="zh-CN" altLang="en-US" sz="5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6" name="图片 12"/>
          <p:cNvPicPr>
            <a:picLocks noChangeAspect="1" noChangeArrowheads="1"/>
          </p:cNvPicPr>
          <p:nvPr/>
        </p:nvPicPr>
        <p:blipFill>
          <a:blip r:embed="rId2"/>
          <a:srcRect/>
          <a:stretch>
            <a:fillRect/>
          </a:stretch>
        </p:blipFill>
        <p:spPr bwMode="auto">
          <a:xfrm>
            <a:off x="276225" y="431800"/>
            <a:ext cx="4527550" cy="2711450"/>
          </a:xfrm>
          <a:prstGeom prst="rect">
            <a:avLst/>
          </a:prstGeom>
          <a:noFill/>
          <a:ln w="9525">
            <a:noFill/>
            <a:miter lim="800000"/>
            <a:headEnd/>
            <a:tailEnd/>
          </a:ln>
        </p:spPr>
      </p:pic>
      <p:pic>
        <p:nvPicPr>
          <p:cNvPr id="54277" name="图片 21"/>
          <p:cNvPicPr>
            <a:picLocks noChangeAspect="1" noChangeArrowheads="1"/>
          </p:cNvPicPr>
          <p:nvPr/>
        </p:nvPicPr>
        <p:blipFill>
          <a:blip r:embed="rId3"/>
          <a:srcRect r="10442"/>
          <a:stretch>
            <a:fillRect/>
          </a:stretch>
        </p:blipFill>
        <p:spPr bwMode="auto">
          <a:xfrm>
            <a:off x="4911725" y="482600"/>
            <a:ext cx="4533900" cy="2609850"/>
          </a:xfrm>
          <a:prstGeom prst="rect">
            <a:avLst/>
          </a:prstGeom>
          <a:noFill/>
          <a:ln w="9525">
            <a:noFill/>
            <a:miter lim="800000"/>
            <a:headEnd/>
            <a:tailEnd/>
          </a:ln>
        </p:spPr>
      </p:pic>
      <p:pic>
        <p:nvPicPr>
          <p:cNvPr id="54278" name="图片 24"/>
          <p:cNvPicPr>
            <a:picLocks noChangeAspect="1" noChangeArrowheads="1"/>
          </p:cNvPicPr>
          <p:nvPr/>
        </p:nvPicPr>
        <p:blipFill>
          <a:blip r:embed="rId4"/>
          <a:srcRect/>
          <a:stretch>
            <a:fillRect/>
          </a:stretch>
        </p:blipFill>
        <p:spPr bwMode="auto">
          <a:xfrm>
            <a:off x="296863" y="3267075"/>
            <a:ext cx="4527550" cy="2711450"/>
          </a:xfrm>
          <a:prstGeom prst="rect">
            <a:avLst/>
          </a:prstGeom>
          <a:noFill/>
          <a:ln w="9525">
            <a:noFill/>
            <a:miter lim="800000"/>
            <a:headEnd/>
            <a:tailEnd/>
          </a:ln>
        </p:spPr>
      </p:pic>
      <p:pic>
        <p:nvPicPr>
          <p:cNvPr id="54279" name="Picture 7"/>
          <p:cNvPicPr>
            <a:picLocks noChangeAspect="1" noChangeArrowheads="1"/>
          </p:cNvPicPr>
          <p:nvPr/>
        </p:nvPicPr>
        <p:blipFill>
          <a:blip r:embed="rId5"/>
          <a:srcRect/>
          <a:stretch>
            <a:fillRect/>
          </a:stretch>
        </p:blipFill>
        <p:spPr bwMode="auto">
          <a:xfrm>
            <a:off x="5260975" y="3187700"/>
            <a:ext cx="3319463" cy="3214688"/>
          </a:xfrm>
          <a:prstGeom prst="rect">
            <a:avLst/>
          </a:prstGeom>
          <a:noFill/>
          <a:ln w="9525">
            <a:noFill/>
            <a:miter lim="800000"/>
            <a:headEnd/>
            <a:tailEnd/>
          </a:ln>
        </p:spPr>
      </p:pic>
      <p:sp>
        <p:nvSpPr>
          <p:cNvPr id="54280" name="Rectangle 8"/>
          <p:cNvSpPr>
            <a:spLocks noChangeArrowheads="1"/>
          </p:cNvSpPr>
          <p:nvPr/>
        </p:nvSpPr>
        <p:spPr bwMode="auto">
          <a:xfrm>
            <a:off x="5567363" y="6424613"/>
            <a:ext cx="2647950" cy="366712"/>
          </a:xfrm>
          <a:prstGeom prst="rect">
            <a:avLst/>
          </a:prstGeom>
          <a:noFill/>
          <a:ln w="9525">
            <a:noFill/>
            <a:miter lim="800000"/>
            <a:headEnd/>
            <a:tailEnd/>
          </a:ln>
          <a:effectLst/>
        </p:spPr>
        <p:txBody>
          <a:bodyPr wrap="none" anchor="ctr">
            <a:spAutoFit/>
          </a:bodyPr>
          <a:lstStyle/>
          <a:p>
            <a:r>
              <a:rPr lang="en-US" altLang="zh-CN"/>
              <a:t>MATLAB 2013</a:t>
            </a:r>
            <a:r>
              <a:rPr lang="zh-CN" altLang="en-US"/>
              <a:t>启动页面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4279"/>
                                        </p:tgtEl>
                                        <p:attrNameLst>
                                          <p:attrName>style.visibility</p:attrName>
                                        </p:attrNameLst>
                                      </p:cBhvr>
                                      <p:to>
                                        <p:strVal val="visible"/>
                                      </p:to>
                                    </p:set>
                                    <p:anim calcmode="lin" valueType="num">
                                      <p:cBhvr additive="base">
                                        <p:cTn id="7" dur="500" fill="hold"/>
                                        <p:tgtEl>
                                          <p:spTgt spid="54279"/>
                                        </p:tgtEl>
                                        <p:attrNameLst>
                                          <p:attrName>ppt_x</p:attrName>
                                        </p:attrNameLst>
                                      </p:cBhvr>
                                      <p:tavLst>
                                        <p:tav tm="0">
                                          <p:val>
                                            <p:strVal val="#ppt_x"/>
                                          </p:val>
                                        </p:tav>
                                        <p:tav tm="100000">
                                          <p:val>
                                            <p:strVal val="#ppt_x"/>
                                          </p:val>
                                        </p:tav>
                                      </p:tavLst>
                                    </p:anim>
                                    <p:anim calcmode="lin" valueType="num">
                                      <p:cBhvr additive="base">
                                        <p:cTn id="8" dur="500" fill="hold"/>
                                        <p:tgtEl>
                                          <p:spTgt spid="542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标题 1"/>
          <p:cNvSpPr>
            <a:spLocks noGrp="1"/>
          </p:cNvSpPr>
          <p:nvPr>
            <p:ph type="title"/>
          </p:nvPr>
        </p:nvSpPr>
        <p:spPr>
          <a:xfrm>
            <a:off x="1830388" y="73025"/>
            <a:ext cx="8596312" cy="1320800"/>
          </a:xfrm>
        </p:spPr>
        <p:txBody>
          <a:bodyPr/>
          <a:lstStyle/>
          <a:p>
            <a:r>
              <a:rPr lang="en-US" altLang="zh-CN" b="1" smtClean="0"/>
              <a:t>1.3 MATLAB</a:t>
            </a:r>
            <a:r>
              <a:rPr lang="zh-CN" altLang="zh-CN" b="1" smtClean="0"/>
              <a:t>的目录结构</a:t>
            </a:r>
            <a:br>
              <a:rPr lang="zh-CN" altLang="zh-CN" b="1" smtClean="0"/>
            </a:br>
            <a:endParaRPr lang="zh-CN" altLang="en-US" smtClean="0"/>
          </a:p>
        </p:txBody>
      </p:sp>
      <p:sp>
        <p:nvSpPr>
          <p:cNvPr id="33794" name="内容占位符 2"/>
          <p:cNvSpPr>
            <a:spLocks noGrp="1"/>
          </p:cNvSpPr>
          <p:nvPr>
            <p:ph idx="1"/>
          </p:nvPr>
        </p:nvSpPr>
        <p:spPr>
          <a:xfrm>
            <a:off x="2449513" y="1270000"/>
            <a:ext cx="8596312" cy="3881438"/>
          </a:xfrm>
        </p:spPr>
        <p:txBody>
          <a:bodyPr/>
          <a:lstStyle/>
          <a:p>
            <a:r>
              <a:rPr lang="zh-CN" altLang="zh-CN" smtClean="0"/>
              <a:t>用户成功将</a:t>
            </a:r>
            <a:r>
              <a:rPr lang="en-US" altLang="zh-CN" smtClean="0"/>
              <a:t>MATLAB</a:t>
            </a:r>
            <a:r>
              <a:rPr lang="zh-CN" altLang="zh-CN" smtClean="0"/>
              <a:t>安装到</a:t>
            </a:r>
            <a:r>
              <a:rPr lang="en-US" altLang="zh-CN" smtClean="0"/>
              <a:t>D:\MATLAB</a:t>
            </a:r>
            <a:r>
              <a:rPr lang="zh-CN" altLang="zh-CN" smtClean="0"/>
              <a:t>后，该文件夹中的文件如图</a:t>
            </a:r>
            <a:r>
              <a:rPr lang="en-US" altLang="zh-CN" smtClean="0"/>
              <a:t>1-13</a:t>
            </a:r>
            <a:r>
              <a:rPr lang="zh-CN" altLang="zh-CN" smtClean="0"/>
              <a:t>所示。用户可以查阅各个文件夹的内容。</a:t>
            </a:r>
          </a:p>
          <a:p>
            <a:endParaRPr lang="zh-CN" altLang="en-US" smtClean="0"/>
          </a:p>
        </p:txBody>
      </p:sp>
      <p:graphicFrame>
        <p:nvGraphicFramePr>
          <p:cNvPr id="34042" name="Group 250"/>
          <p:cNvGraphicFramePr>
            <a:graphicFrameLocks noGrp="1"/>
          </p:cNvGraphicFramePr>
          <p:nvPr/>
        </p:nvGraphicFramePr>
        <p:xfrm>
          <a:off x="2019300" y="1938338"/>
          <a:ext cx="7059613" cy="4676775"/>
        </p:xfrm>
        <a:graphic>
          <a:graphicData uri="http://schemas.openxmlformats.org/drawingml/2006/table">
            <a:tbl>
              <a:tblPr/>
              <a:tblGrid>
                <a:gridCol w="2081213"/>
                <a:gridCol w="4978400"/>
              </a:tblGrid>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文</a:t>
                      </a:r>
                      <a:r>
                        <a:rPr kumimoji="0" lang="en-US" sz="1600" b="0" i="0" u="none" strike="noStrike" cap="none" normalizeH="0" baseline="0" smtClean="0">
                          <a:ln>
                            <a:noFill/>
                          </a:ln>
                          <a:solidFill>
                            <a:srgbClr val="000000"/>
                          </a:solidFill>
                          <a:effectLst/>
                          <a:latin typeface="Trebuchet MS" pitchFamily="34" charset="0"/>
                          <a:ea typeface="华文新魏" pitchFamily="2" charset="-122"/>
                        </a:rPr>
                        <a:t>  </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件</a:t>
                      </a:r>
                      <a:r>
                        <a:rPr kumimoji="0" lang="en-US" sz="1600" b="0" i="0" u="none" strike="noStrike" cap="none" normalizeH="0" baseline="0" smtClean="0">
                          <a:ln>
                            <a:noFill/>
                          </a:ln>
                          <a:solidFill>
                            <a:srgbClr val="000000"/>
                          </a:solidFill>
                          <a:effectLst/>
                          <a:latin typeface="Trebuchet MS" pitchFamily="34" charset="0"/>
                          <a:ea typeface="华文新魏" pitchFamily="2" charset="-122"/>
                        </a:rPr>
                        <a:t>  </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夹</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说明</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bin</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的可执行文件</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extern</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的外部程序接口</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help</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的帮助系统</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3159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ja</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的国际化文件</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3688">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java</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的</a:t>
                      </a: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Java</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支持程序</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lib</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几个库文件</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license</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软件的许可协议</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notebook</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和</a:t>
                      </a: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Word</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的接口文件</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rtw</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Real-TIme Workshop</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软件包</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runtime</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运行时库</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simulink</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Simulink</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软件包，用于系统的建模和仿真</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stateflow</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Stateflow</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软件包，用于状态机的设计</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sys</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所需的工具和系统库</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toolbox</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的各种工具箱</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r h="290513">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uninstall</a:t>
                      </a:r>
                      <a:endParaRPr kumimoji="0" lang="zh-CN" altLang="zh-CN"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c>
                  <a:txBody>
                    <a:bodyPr/>
                    <a:lstStyle/>
                    <a:p>
                      <a:pPr marL="0" marR="0" lvl="0" indent="0" algn="ctr" defTabSz="914400" rtl="0" eaLnBrk="1" fontAlgn="base" latinLnBrk="0" hangingPunct="1">
                        <a:lnSpc>
                          <a:spcPct val="100000"/>
                        </a:lnSpc>
                        <a:spcBef>
                          <a:spcPts val="100"/>
                        </a:spcBef>
                        <a:spcAft>
                          <a:spcPts val="100"/>
                        </a:spcAft>
                        <a:buClrTx/>
                        <a:buSzTx/>
                        <a:buFontTx/>
                        <a:buNone/>
                        <a:tabLst/>
                      </a:pPr>
                      <a:r>
                        <a:rPr kumimoji="0" lang="en-US" altLang="zh-CN" sz="1600" b="0" i="0" u="none" strike="noStrike" cap="none" normalizeH="0" baseline="0" smtClean="0">
                          <a:ln>
                            <a:noFill/>
                          </a:ln>
                          <a:solidFill>
                            <a:srgbClr val="000000"/>
                          </a:solidFill>
                          <a:effectLst/>
                          <a:latin typeface="Trebuchet MS" pitchFamily="34" charset="0"/>
                          <a:ea typeface="华文新魏" pitchFamily="2" charset="-122"/>
                        </a:rPr>
                        <a:t>MATLAB</a:t>
                      </a:r>
                      <a:r>
                        <a:rPr kumimoji="0" lang="zh-CN" altLang="en-US" sz="1600" b="0" i="0" u="none" strike="noStrike" cap="none" normalizeH="0" baseline="0" smtClean="0">
                          <a:ln>
                            <a:noFill/>
                          </a:ln>
                          <a:solidFill>
                            <a:srgbClr val="000000"/>
                          </a:solidFill>
                          <a:effectLst/>
                          <a:latin typeface="Trebuchet MS" pitchFamily="34" charset="0"/>
                          <a:ea typeface="华文新魏" pitchFamily="2" charset="-122"/>
                        </a:rPr>
                        <a:t>的卸载程序</a:t>
                      </a:r>
                      <a:endParaRPr kumimoji="0" lang="zh-CN" altLang="en-US" sz="1600" b="0" i="0" u="none" strike="noStrike" cap="none" normalizeH="0" baseline="0" smtClean="0">
                        <a:ln>
                          <a:noFill/>
                        </a:ln>
                        <a:solidFill>
                          <a:srgbClr val="000000"/>
                        </a:solidFill>
                        <a:effectLst/>
                        <a:latin typeface="Times New Roman" pitchFamily="18" charset="0"/>
                        <a:ea typeface="宋体" charset="-122"/>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2"/>
                    </a:solidFill>
                  </a:tcPr>
                </a:tc>
              </a:tr>
            </a:tbl>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4" name="标题 1"/>
          <p:cNvSpPr>
            <a:spLocks noGrp="1"/>
          </p:cNvSpPr>
          <p:nvPr>
            <p:ph type="title"/>
          </p:nvPr>
        </p:nvSpPr>
        <p:spPr>
          <a:xfrm>
            <a:off x="677863" y="368300"/>
            <a:ext cx="8596312" cy="1320800"/>
          </a:xfrm>
        </p:spPr>
        <p:txBody>
          <a:bodyPr/>
          <a:lstStyle/>
          <a:p>
            <a:r>
              <a:rPr lang="en-US" altLang="zh-CN" smtClean="0"/>
              <a:t>1.4 MATLAB</a:t>
            </a:r>
            <a:r>
              <a:rPr lang="zh-CN" altLang="en-US" smtClean="0"/>
              <a:t>的应用窗口</a:t>
            </a:r>
            <a:br>
              <a:rPr lang="zh-CN" altLang="en-US" smtClean="0"/>
            </a:br>
            <a:endParaRPr lang="zh-CN" altLang="en-US" smtClean="0"/>
          </a:p>
        </p:txBody>
      </p:sp>
      <p:sp>
        <p:nvSpPr>
          <p:cNvPr id="14345" name="内容占位符 2"/>
          <p:cNvSpPr>
            <a:spLocks noGrp="1"/>
          </p:cNvSpPr>
          <p:nvPr>
            <p:ph idx="1"/>
          </p:nvPr>
        </p:nvSpPr>
        <p:spPr>
          <a:xfrm>
            <a:off x="677863" y="1165225"/>
            <a:ext cx="8596312" cy="3881438"/>
          </a:xfrm>
        </p:spPr>
        <p:txBody>
          <a:bodyPr/>
          <a:lstStyle/>
          <a:p>
            <a:r>
              <a:rPr lang="zh-CN" altLang="en-US" smtClean="0"/>
              <a:t>窗口是指某一应用程序的使用界面。在图形界面操作系统中，窗口是其最重要的组成部分之一。下面就来认识</a:t>
            </a:r>
            <a:r>
              <a:rPr lang="en-US" altLang="zh-CN" smtClean="0"/>
              <a:t>MATLAB 2013</a:t>
            </a:r>
            <a:r>
              <a:rPr lang="zh-CN" altLang="en-US" smtClean="0"/>
              <a:t>运行中的一系列具体的应用窗口。</a:t>
            </a:r>
          </a:p>
          <a:p>
            <a:r>
              <a:rPr lang="en-US" altLang="zh-CN" smtClean="0"/>
              <a:t>MATLAB </a:t>
            </a:r>
            <a:r>
              <a:rPr lang="zh-CN" altLang="en-US" smtClean="0"/>
              <a:t>的工作界面，如图</a:t>
            </a:r>
            <a:r>
              <a:rPr lang="en-US" altLang="zh-CN" smtClean="0"/>
              <a:t>1-14</a:t>
            </a:r>
            <a:r>
              <a:rPr lang="zh-CN" altLang="en-US" smtClean="0"/>
              <a:t>所示，主要包括菜单、工具栏、当前工作目录、命令行窗口、工作空间窗口和历史命令窗口。</a:t>
            </a:r>
          </a:p>
          <a:p>
            <a:endParaRPr lang="zh-CN" altLang="en-US" smtClean="0"/>
          </a:p>
        </p:txBody>
      </p:sp>
      <p:sp>
        <p:nvSpPr>
          <p:cNvPr id="14346" name="Rectangle 3"/>
          <p:cNvSpPr>
            <a:spLocks noChangeArrowheads="1"/>
          </p:cNvSpPr>
          <p:nvPr/>
        </p:nvSpPr>
        <p:spPr bwMode="auto">
          <a:xfrm>
            <a:off x="2851150" y="2649538"/>
            <a:ext cx="12192000" cy="0"/>
          </a:xfrm>
          <a:prstGeom prst="rect">
            <a:avLst/>
          </a:prstGeom>
          <a:noFill/>
          <a:ln w="9525">
            <a:noFill/>
            <a:miter lim="800000"/>
            <a:headEnd/>
            <a:tailEnd/>
          </a:ln>
        </p:spPr>
        <p:txBody>
          <a:bodyPr wrap="none" anchor="ctr">
            <a:spAutoFit/>
          </a:bodyPr>
          <a:lstStyle/>
          <a:p>
            <a:endParaRPr lang="zh-CN" altLang="en-US">
              <a:latin typeface="Trebuchet MS" pitchFamily="34" charset="0"/>
              <a:ea typeface="华文新魏" pitchFamily="2" charset="-122"/>
            </a:endParaRPr>
          </a:p>
        </p:txBody>
      </p:sp>
      <p:sp>
        <p:nvSpPr>
          <p:cNvPr id="14347" name="文本框 6"/>
          <p:cNvSpPr txBox="1">
            <a:spLocks noChangeArrowheads="1"/>
          </p:cNvSpPr>
          <p:nvPr/>
        </p:nvSpPr>
        <p:spPr bwMode="auto">
          <a:xfrm>
            <a:off x="7027863" y="6367463"/>
            <a:ext cx="3549650" cy="368300"/>
          </a:xfrm>
          <a:prstGeom prst="rect">
            <a:avLst/>
          </a:prstGeom>
          <a:noFill/>
          <a:ln w="9525">
            <a:noFill/>
            <a:miter lim="800000"/>
            <a:headEnd/>
            <a:tailEnd/>
          </a:ln>
        </p:spPr>
        <p:txBody>
          <a:bodyPr>
            <a:spAutoFit/>
          </a:bodyPr>
          <a:lstStyle/>
          <a:p>
            <a:r>
              <a:rPr lang="zh-CN" altLang="zh-CN">
                <a:latin typeface="Trebuchet MS" pitchFamily="34" charset="0"/>
                <a:ea typeface="华文新魏" pitchFamily="2" charset="-122"/>
              </a:rPr>
              <a:t>图</a:t>
            </a:r>
            <a:r>
              <a:rPr lang="en-US" altLang="zh-CN">
                <a:latin typeface="Trebuchet MS" pitchFamily="34" charset="0"/>
                <a:ea typeface="华文新魏" pitchFamily="2" charset="-122"/>
              </a:rPr>
              <a:t>1-14  MATLAB</a:t>
            </a:r>
            <a:r>
              <a:rPr lang="zh-CN" altLang="zh-CN">
                <a:latin typeface="Trebuchet MS" pitchFamily="34" charset="0"/>
                <a:ea typeface="华文新魏" pitchFamily="2" charset="-122"/>
              </a:rPr>
              <a:t>的工作界</a:t>
            </a:r>
            <a:r>
              <a:rPr lang="zh-CN" altLang="zh-CN" i="1">
                <a:latin typeface="Trebuchet MS" pitchFamily="34" charset="0"/>
                <a:ea typeface="华文新魏" pitchFamily="2" charset="-122"/>
              </a:rPr>
              <a:t>面</a:t>
            </a:r>
          </a:p>
        </p:txBody>
      </p:sp>
      <p:sp>
        <p:nvSpPr>
          <p:cNvPr id="14350" name="Rectangle 14"/>
          <p:cNvSpPr>
            <a:spLocks noChangeArrowheads="1"/>
          </p:cNvSpPr>
          <p:nvPr/>
        </p:nvSpPr>
        <p:spPr bwMode="auto">
          <a:xfrm>
            <a:off x="0" y="2214563"/>
            <a:ext cx="12192000" cy="0"/>
          </a:xfrm>
          <a:prstGeom prst="rect">
            <a:avLst/>
          </a:prstGeom>
          <a:noFill/>
          <a:ln w="9525">
            <a:noFill/>
            <a:miter lim="800000"/>
            <a:headEnd/>
            <a:tailEnd/>
          </a:ln>
          <a:effectLst/>
        </p:spPr>
        <p:txBody>
          <a:bodyPr wrap="none" anchor="ctr">
            <a:spAutoFit/>
          </a:bodyPr>
          <a:lstStyle/>
          <a:p>
            <a:endParaRPr lang="zh-CN" altLang="en-US"/>
          </a:p>
        </p:txBody>
      </p:sp>
      <p:graphicFrame>
        <p:nvGraphicFramePr>
          <p:cNvPr id="14349" name="Object 13"/>
          <p:cNvGraphicFramePr>
            <a:graphicFrameLocks noChangeAspect="1"/>
          </p:cNvGraphicFramePr>
          <p:nvPr/>
        </p:nvGraphicFramePr>
        <p:xfrm>
          <a:off x="1130300" y="2387600"/>
          <a:ext cx="7924800" cy="4154488"/>
        </p:xfrm>
        <a:graphic>
          <a:graphicData uri="http://schemas.openxmlformats.org/presentationml/2006/ole">
            <p:oleObj spid="_x0000_s14349" name="Visio" r:id="rId3" imgW="5671981" imgH="2700270" progId="Visio.Drawing.11">
              <p:embed/>
            </p:oleObj>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标题 1"/>
          <p:cNvSpPr>
            <a:spLocks noGrp="1"/>
          </p:cNvSpPr>
          <p:nvPr>
            <p:ph type="title" idx="4294967295"/>
          </p:nvPr>
        </p:nvSpPr>
        <p:spPr>
          <a:xfrm>
            <a:off x="677863" y="368300"/>
            <a:ext cx="8596312" cy="1320800"/>
          </a:xfrm>
        </p:spPr>
        <p:txBody>
          <a:bodyPr/>
          <a:lstStyle/>
          <a:p>
            <a:r>
              <a:rPr lang="en-US" altLang="zh-CN" smtClean="0"/>
              <a:t>1.4 MATLAB</a:t>
            </a:r>
            <a:r>
              <a:rPr lang="zh-CN" altLang="en-US" smtClean="0"/>
              <a:t>的主界面</a:t>
            </a:r>
            <a:br>
              <a:rPr lang="zh-CN" altLang="en-US" smtClean="0"/>
            </a:br>
            <a:endParaRPr lang="zh-CN" altLang="en-US" smtClean="0"/>
          </a:p>
        </p:txBody>
      </p:sp>
      <p:sp>
        <p:nvSpPr>
          <p:cNvPr id="55300" name="Rectangle 3"/>
          <p:cNvSpPr>
            <a:spLocks noChangeArrowheads="1"/>
          </p:cNvSpPr>
          <p:nvPr/>
        </p:nvSpPr>
        <p:spPr bwMode="auto">
          <a:xfrm>
            <a:off x="2851150" y="2649538"/>
            <a:ext cx="12192000" cy="0"/>
          </a:xfrm>
          <a:prstGeom prst="rect">
            <a:avLst/>
          </a:prstGeom>
          <a:noFill/>
          <a:ln w="9525">
            <a:noFill/>
            <a:miter lim="800000"/>
            <a:headEnd/>
            <a:tailEnd/>
          </a:ln>
        </p:spPr>
        <p:txBody>
          <a:bodyPr wrap="none" anchor="ctr">
            <a:spAutoFit/>
          </a:bodyPr>
          <a:lstStyle/>
          <a:p>
            <a:endParaRPr lang="zh-CN" altLang="en-US">
              <a:latin typeface="Trebuchet MS" pitchFamily="34" charset="0"/>
              <a:ea typeface="华文新魏" pitchFamily="2" charset="-122"/>
            </a:endParaRPr>
          </a:p>
        </p:txBody>
      </p:sp>
      <p:pic>
        <p:nvPicPr>
          <p:cNvPr id="55304" name="Picture 8" descr="1"/>
          <p:cNvPicPr>
            <a:picLocks noChangeAspect="1" noChangeArrowheads="1"/>
          </p:cNvPicPr>
          <p:nvPr/>
        </p:nvPicPr>
        <p:blipFill>
          <a:blip r:embed="rId2"/>
          <a:srcRect/>
          <a:stretch>
            <a:fillRect/>
          </a:stretch>
        </p:blipFill>
        <p:spPr bwMode="auto">
          <a:xfrm>
            <a:off x="438150" y="1047750"/>
            <a:ext cx="8597900" cy="4838700"/>
          </a:xfrm>
          <a:prstGeom prst="rect">
            <a:avLst/>
          </a:prstGeom>
          <a:noFill/>
          <a:ln w="9525">
            <a:noFill/>
            <a:miter lim="800000"/>
            <a:headEnd/>
            <a:tailEnd/>
          </a:ln>
        </p:spPr>
      </p:pic>
      <p:pic>
        <p:nvPicPr>
          <p:cNvPr id="55305" name="Picture 9" descr="2"/>
          <p:cNvPicPr>
            <a:picLocks noChangeAspect="1" noChangeArrowheads="1"/>
          </p:cNvPicPr>
          <p:nvPr/>
        </p:nvPicPr>
        <p:blipFill>
          <a:blip r:embed="rId3"/>
          <a:srcRect/>
          <a:stretch>
            <a:fillRect/>
          </a:stretch>
        </p:blipFill>
        <p:spPr bwMode="auto">
          <a:xfrm>
            <a:off x="914400" y="1541463"/>
            <a:ext cx="8283575" cy="4668837"/>
          </a:xfrm>
          <a:prstGeom prst="rect">
            <a:avLst/>
          </a:prstGeom>
          <a:noFill/>
          <a:ln w="9525">
            <a:noFill/>
            <a:miter lim="800000"/>
            <a:headEnd/>
            <a:tailEnd/>
          </a:ln>
        </p:spPr>
      </p:pic>
      <p:pic>
        <p:nvPicPr>
          <p:cNvPr id="55306" name="Picture 10" descr="3"/>
          <p:cNvPicPr>
            <a:picLocks noChangeAspect="1" noChangeArrowheads="1"/>
          </p:cNvPicPr>
          <p:nvPr/>
        </p:nvPicPr>
        <p:blipFill>
          <a:blip r:embed="rId4"/>
          <a:srcRect/>
          <a:stretch>
            <a:fillRect/>
          </a:stretch>
        </p:blipFill>
        <p:spPr bwMode="auto">
          <a:xfrm>
            <a:off x="1612900" y="2424113"/>
            <a:ext cx="7477125" cy="421481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5304"/>
                                        </p:tgtEl>
                                        <p:attrNameLst>
                                          <p:attrName>style.visibility</p:attrName>
                                        </p:attrNameLst>
                                      </p:cBhvr>
                                      <p:to>
                                        <p:strVal val="visible"/>
                                      </p:to>
                                    </p:set>
                                    <p:anim calcmode="lin" valueType="num">
                                      <p:cBhvr additive="base">
                                        <p:cTn id="7" dur="500" fill="hold"/>
                                        <p:tgtEl>
                                          <p:spTgt spid="55304"/>
                                        </p:tgtEl>
                                        <p:attrNameLst>
                                          <p:attrName>ppt_x</p:attrName>
                                        </p:attrNameLst>
                                      </p:cBhvr>
                                      <p:tavLst>
                                        <p:tav tm="0">
                                          <p:val>
                                            <p:strVal val="#ppt_x"/>
                                          </p:val>
                                        </p:tav>
                                        <p:tav tm="100000">
                                          <p:val>
                                            <p:strVal val="#ppt_x"/>
                                          </p:val>
                                        </p:tav>
                                      </p:tavLst>
                                    </p:anim>
                                    <p:anim calcmode="lin" valueType="num">
                                      <p:cBhvr additive="base">
                                        <p:cTn id="8" dur="500" fill="hold"/>
                                        <p:tgtEl>
                                          <p:spTgt spid="5530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5305"/>
                                        </p:tgtEl>
                                        <p:attrNameLst>
                                          <p:attrName>style.visibility</p:attrName>
                                        </p:attrNameLst>
                                      </p:cBhvr>
                                      <p:to>
                                        <p:strVal val="visible"/>
                                      </p:to>
                                    </p:set>
                                    <p:anim calcmode="lin" valueType="num">
                                      <p:cBhvr additive="base">
                                        <p:cTn id="13" dur="500" fill="hold"/>
                                        <p:tgtEl>
                                          <p:spTgt spid="55305"/>
                                        </p:tgtEl>
                                        <p:attrNameLst>
                                          <p:attrName>ppt_x</p:attrName>
                                        </p:attrNameLst>
                                      </p:cBhvr>
                                      <p:tavLst>
                                        <p:tav tm="0">
                                          <p:val>
                                            <p:strVal val="#ppt_x"/>
                                          </p:val>
                                        </p:tav>
                                        <p:tav tm="100000">
                                          <p:val>
                                            <p:strVal val="#ppt_x"/>
                                          </p:val>
                                        </p:tav>
                                      </p:tavLst>
                                    </p:anim>
                                    <p:anim calcmode="lin" valueType="num">
                                      <p:cBhvr additive="base">
                                        <p:cTn id="14" dur="500" fill="hold"/>
                                        <p:tgtEl>
                                          <p:spTgt spid="5530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5306"/>
                                        </p:tgtEl>
                                        <p:attrNameLst>
                                          <p:attrName>style.visibility</p:attrName>
                                        </p:attrNameLst>
                                      </p:cBhvr>
                                      <p:to>
                                        <p:strVal val="visible"/>
                                      </p:to>
                                    </p:set>
                                    <p:anim calcmode="lin" valueType="num">
                                      <p:cBhvr additive="base">
                                        <p:cTn id="19" dur="500" fill="hold"/>
                                        <p:tgtEl>
                                          <p:spTgt spid="55306"/>
                                        </p:tgtEl>
                                        <p:attrNameLst>
                                          <p:attrName>ppt_x</p:attrName>
                                        </p:attrNameLst>
                                      </p:cBhvr>
                                      <p:tavLst>
                                        <p:tav tm="0">
                                          <p:val>
                                            <p:strVal val="#ppt_x"/>
                                          </p:val>
                                        </p:tav>
                                        <p:tav tm="100000">
                                          <p:val>
                                            <p:strVal val="#ppt_x"/>
                                          </p:val>
                                        </p:tav>
                                      </p:tavLst>
                                    </p:anim>
                                    <p:anim calcmode="lin" valueType="num">
                                      <p:cBhvr additive="base">
                                        <p:cTn id="20" dur="500" fill="hold"/>
                                        <p:tgtEl>
                                          <p:spTgt spid="5530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标题 1"/>
          <p:cNvSpPr>
            <a:spLocks noGrp="1"/>
          </p:cNvSpPr>
          <p:nvPr>
            <p:ph type="title"/>
          </p:nvPr>
        </p:nvSpPr>
        <p:spPr/>
        <p:txBody>
          <a:bodyPr/>
          <a:lstStyle/>
          <a:p>
            <a:r>
              <a:rPr lang="en-US" altLang="zh-CN" smtClean="0"/>
              <a:t>1.4.1 </a:t>
            </a:r>
            <a:r>
              <a:rPr lang="zh-CN" altLang="en-US" smtClean="0"/>
              <a:t>工具栏</a:t>
            </a:r>
            <a:br>
              <a:rPr lang="zh-CN" altLang="en-US" smtClean="0"/>
            </a:br>
            <a:endParaRPr lang="zh-CN" altLang="en-US" smtClean="0"/>
          </a:p>
        </p:txBody>
      </p:sp>
      <p:sp>
        <p:nvSpPr>
          <p:cNvPr id="37890" name="内容占位符 2"/>
          <p:cNvSpPr>
            <a:spLocks noGrp="1"/>
          </p:cNvSpPr>
          <p:nvPr>
            <p:ph idx="1"/>
          </p:nvPr>
        </p:nvSpPr>
        <p:spPr>
          <a:xfrm>
            <a:off x="677863" y="1690688"/>
            <a:ext cx="8596312" cy="3879850"/>
          </a:xfrm>
        </p:spPr>
        <p:txBody>
          <a:bodyPr/>
          <a:lstStyle/>
          <a:p>
            <a:r>
              <a:rPr lang="zh-CN" altLang="en-US" smtClean="0"/>
              <a:t>表</a:t>
            </a:r>
            <a:r>
              <a:rPr lang="en-US" altLang="zh-CN" smtClean="0"/>
              <a:t>1-2</a:t>
            </a:r>
            <a:r>
              <a:rPr lang="zh-CN" altLang="en-US" smtClean="0"/>
              <a:t>简单列出了工具栏中各个按钮图例及其的功能。</a:t>
            </a:r>
            <a:endParaRPr lang="en-US" altLang="zh-CN" smtClean="0"/>
          </a:p>
          <a:p>
            <a:endParaRPr lang="zh-CN" altLang="en-US" smtClean="0"/>
          </a:p>
          <a:p>
            <a:endParaRPr lang="zh-CN" altLang="en-US" smtClean="0"/>
          </a:p>
        </p:txBody>
      </p:sp>
      <p:pic>
        <p:nvPicPr>
          <p:cNvPr id="37891" name="Picture 12"/>
          <p:cNvPicPr>
            <a:picLocks noChangeAspect="1" noChangeArrowheads="1"/>
          </p:cNvPicPr>
          <p:nvPr/>
        </p:nvPicPr>
        <p:blipFill>
          <a:blip r:embed="rId2"/>
          <a:srcRect t="10645" r="93092" b="81548"/>
          <a:stretch>
            <a:fillRect/>
          </a:stretch>
        </p:blipFill>
        <p:spPr bwMode="auto">
          <a:xfrm>
            <a:off x="2343150" y="3009900"/>
            <a:ext cx="171450" cy="180975"/>
          </a:xfrm>
          <a:prstGeom prst="rect">
            <a:avLst/>
          </a:prstGeom>
          <a:noFill/>
          <a:ln w="9525">
            <a:noFill/>
            <a:miter lim="800000"/>
            <a:headEnd/>
            <a:tailEnd/>
          </a:ln>
        </p:spPr>
      </p:pic>
      <p:pic>
        <p:nvPicPr>
          <p:cNvPr id="37892" name="Picture 11"/>
          <p:cNvPicPr>
            <a:picLocks noChangeAspect="1" noChangeArrowheads="1"/>
          </p:cNvPicPr>
          <p:nvPr/>
        </p:nvPicPr>
        <p:blipFill>
          <a:blip r:embed="rId2"/>
          <a:srcRect l="6680" t="10645" r="86328" b="81548"/>
          <a:stretch>
            <a:fillRect/>
          </a:stretch>
        </p:blipFill>
        <p:spPr bwMode="auto">
          <a:xfrm>
            <a:off x="2343150" y="3009900"/>
            <a:ext cx="171450" cy="180975"/>
          </a:xfrm>
          <a:prstGeom prst="rect">
            <a:avLst/>
          </a:prstGeom>
          <a:noFill/>
          <a:ln w="9525">
            <a:noFill/>
            <a:miter lim="800000"/>
            <a:headEnd/>
            <a:tailEnd/>
          </a:ln>
        </p:spPr>
      </p:pic>
      <p:pic>
        <p:nvPicPr>
          <p:cNvPr id="37893" name="Picture 10"/>
          <p:cNvPicPr>
            <a:picLocks noChangeAspect="1" noChangeArrowheads="1"/>
          </p:cNvPicPr>
          <p:nvPr/>
        </p:nvPicPr>
        <p:blipFill>
          <a:blip r:embed="rId2"/>
          <a:srcRect l="13867" t="10645" r="80072" b="81548"/>
          <a:stretch>
            <a:fillRect/>
          </a:stretch>
        </p:blipFill>
        <p:spPr bwMode="auto">
          <a:xfrm>
            <a:off x="2343150" y="3009900"/>
            <a:ext cx="171450" cy="180975"/>
          </a:xfrm>
          <a:prstGeom prst="rect">
            <a:avLst/>
          </a:prstGeom>
          <a:noFill/>
          <a:ln w="9525">
            <a:noFill/>
            <a:miter lim="800000"/>
            <a:headEnd/>
            <a:tailEnd/>
          </a:ln>
        </p:spPr>
      </p:pic>
      <p:pic>
        <p:nvPicPr>
          <p:cNvPr id="37894" name="Picture 9"/>
          <p:cNvPicPr>
            <a:picLocks noChangeAspect="1" noChangeArrowheads="1"/>
          </p:cNvPicPr>
          <p:nvPr/>
        </p:nvPicPr>
        <p:blipFill>
          <a:blip r:embed="rId2"/>
          <a:srcRect l="19701" t="10645" r="74237" b="81548"/>
          <a:stretch>
            <a:fillRect/>
          </a:stretch>
        </p:blipFill>
        <p:spPr bwMode="auto">
          <a:xfrm>
            <a:off x="2343150" y="3009900"/>
            <a:ext cx="190500" cy="180975"/>
          </a:xfrm>
          <a:prstGeom prst="rect">
            <a:avLst/>
          </a:prstGeom>
          <a:noFill/>
          <a:ln w="9525">
            <a:noFill/>
            <a:miter lim="800000"/>
            <a:headEnd/>
            <a:tailEnd/>
          </a:ln>
        </p:spPr>
      </p:pic>
      <p:pic>
        <p:nvPicPr>
          <p:cNvPr id="37895" name="Picture 8"/>
          <p:cNvPicPr>
            <a:picLocks noChangeAspect="1" noChangeArrowheads="1"/>
          </p:cNvPicPr>
          <p:nvPr/>
        </p:nvPicPr>
        <p:blipFill>
          <a:blip r:embed="rId2"/>
          <a:srcRect l="25027" t="10645" r="68234" b="81548"/>
          <a:stretch>
            <a:fillRect/>
          </a:stretch>
        </p:blipFill>
        <p:spPr bwMode="auto">
          <a:xfrm>
            <a:off x="2343150" y="3009900"/>
            <a:ext cx="180975" cy="180975"/>
          </a:xfrm>
          <a:prstGeom prst="rect">
            <a:avLst/>
          </a:prstGeom>
          <a:noFill/>
          <a:ln w="9525">
            <a:noFill/>
            <a:miter lim="800000"/>
            <a:headEnd/>
            <a:tailEnd/>
          </a:ln>
        </p:spPr>
      </p:pic>
      <p:pic>
        <p:nvPicPr>
          <p:cNvPr id="37896" name="Picture 7"/>
          <p:cNvPicPr>
            <a:picLocks noChangeAspect="1" noChangeArrowheads="1"/>
          </p:cNvPicPr>
          <p:nvPr/>
        </p:nvPicPr>
        <p:blipFill>
          <a:blip r:embed="rId2"/>
          <a:srcRect l="30862" t="10645" r="63077" b="81548"/>
          <a:stretch>
            <a:fillRect/>
          </a:stretch>
        </p:blipFill>
        <p:spPr bwMode="auto">
          <a:xfrm>
            <a:off x="2343150" y="3009900"/>
            <a:ext cx="171450" cy="180975"/>
          </a:xfrm>
          <a:prstGeom prst="rect">
            <a:avLst/>
          </a:prstGeom>
          <a:noFill/>
          <a:ln w="9525">
            <a:noFill/>
            <a:miter lim="800000"/>
            <a:headEnd/>
            <a:tailEnd/>
          </a:ln>
        </p:spPr>
      </p:pic>
      <p:pic>
        <p:nvPicPr>
          <p:cNvPr id="37897" name="Picture 6"/>
          <p:cNvPicPr>
            <a:picLocks noChangeAspect="1" noChangeArrowheads="1"/>
          </p:cNvPicPr>
          <p:nvPr/>
        </p:nvPicPr>
        <p:blipFill>
          <a:blip r:embed="rId3"/>
          <a:srcRect l="26961" t="9155" r="67969" b="83905"/>
          <a:stretch>
            <a:fillRect/>
          </a:stretch>
        </p:blipFill>
        <p:spPr bwMode="auto">
          <a:xfrm>
            <a:off x="2343150" y="3009900"/>
            <a:ext cx="200025" cy="180975"/>
          </a:xfrm>
          <a:prstGeom prst="rect">
            <a:avLst/>
          </a:prstGeom>
          <a:noFill/>
          <a:ln w="9525">
            <a:noFill/>
            <a:miter lim="800000"/>
            <a:headEnd/>
            <a:tailEnd/>
          </a:ln>
        </p:spPr>
      </p:pic>
      <p:pic>
        <p:nvPicPr>
          <p:cNvPr id="37898" name="Picture 5"/>
          <p:cNvPicPr>
            <a:picLocks noChangeAspect="1" noChangeArrowheads="1"/>
          </p:cNvPicPr>
          <p:nvPr/>
        </p:nvPicPr>
        <p:blipFill>
          <a:blip r:embed="rId4"/>
          <a:srcRect l="24942" t="11252" r="71204" b="83693"/>
          <a:stretch>
            <a:fillRect/>
          </a:stretch>
        </p:blipFill>
        <p:spPr bwMode="auto">
          <a:xfrm>
            <a:off x="2343150" y="3009900"/>
            <a:ext cx="200025" cy="161925"/>
          </a:xfrm>
          <a:prstGeom prst="rect">
            <a:avLst/>
          </a:prstGeom>
          <a:noFill/>
          <a:ln w="9525">
            <a:noFill/>
            <a:miter lim="800000"/>
            <a:headEnd/>
            <a:tailEnd/>
          </a:ln>
        </p:spPr>
      </p:pic>
      <p:pic>
        <p:nvPicPr>
          <p:cNvPr id="37899" name="Picture 4"/>
          <p:cNvPicPr>
            <a:picLocks noChangeAspect="1" noChangeArrowheads="1"/>
          </p:cNvPicPr>
          <p:nvPr/>
        </p:nvPicPr>
        <p:blipFill>
          <a:blip r:embed="rId4"/>
          <a:srcRect l="28555" t="11252" r="67952" b="83693"/>
          <a:stretch>
            <a:fillRect/>
          </a:stretch>
        </p:blipFill>
        <p:spPr bwMode="auto">
          <a:xfrm>
            <a:off x="2343150" y="3009900"/>
            <a:ext cx="190500" cy="161925"/>
          </a:xfrm>
          <a:prstGeom prst="rect">
            <a:avLst/>
          </a:prstGeom>
          <a:noFill/>
          <a:ln w="9525">
            <a:noFill/>
            <a:miter lim="800000"/>
            <a:headEnd/>
            <a:tailEnd/>
          </a:ln>
        </p:spPr>
      </p:pic>
      <p:pic>
        <p:nvPicPr>
          <p:cNvPr id="37900" name="Picture 3"/>
          <p:cNvPicPr>
            <a:picLocks noChangeAspect="1" noChangeArrowheads="1"/>
          </p:cNvPicPr>
          <p:nvPr/>
        </p:nvPicPr>
        <p:blipFill>
          <a:blip r:embed="rId4"/>
          <a:srcRect l="32048" t="11252" r="64098" b="83693"/>
          <a:stretch>
            <a:fillRect/>
          </a:stretch>
        </p:blipFill>
        <p:spPr bwMode="auto">
          <a:xfrm>
            <a:off x="2343150" y="3009900"/>
            <a:ext cx="200025" cy="161925"/>
          </a:xfrm>
          <a:prstGeom prst="rect">
            <a:avLst/>
          </a:prstGeom>
          <a:noFill/>
          <a:ln w="9525">
            <a:noFill/>
            <a:miter lim="800000"/>
            <a:headEnd/>
            <a:tailEnd/>
          </a:ln>
        </p:spPr>
      </p:pic>
      <p:pic>
        <p:nvPicPr>
          <p:cNvPr id="37901" name="Picture 2"/>
          <p:cNvPicPr>
            <a:picLocks noChangeAspect="1" noChangeArrowheads="1"/>
          </p:cNvPicPr>
          <p:nvPr/>
        </p:nvPicPr>
        <p:blipFill>
          <a:blip r:embed="rId4"/>
          <a:srcRect l="35663" t="11252" r="59398" b="83693"/>
          <a:stretch>
            <a:fillRect/>
          </a:stretch>
        </p:blipFill>
        <p:spPr bwMode="auto">
          <a:xfrm>
            <a:off x="2343150" y="3009900"/>
            <a:ext cx="257175" cy="161925"/>
          </a:xfrm>
          <a:prstGeom prst="rect">
            <a:avLst/>
          </a:prstGeom>
          <a:noFill/>
          <a:ln w="9525">
            <a:noFill/>
            <a:miter lim="800000"/>
            <a:headEnd/>
            <a:tailEnd/>
          </a:ln>
        </p:spPr>
      </p:pic>
      <p:pic>
        <p:nvPicPr>
          <p:cNvPr id="37902" name="图片 6"/>
          <p:cNvPicPr>
            <a:picLocks noChangeAspect="1"/>
          </p:cNvPicPr>
          <p:nvPr/>
        </p:nvPicPr>
        <p:blipFill>
          <a:blip r:embed="rId5"/>
          <a:srcRect/>
          <a:stretch>
            <a:fillRect/>
          </a:stretch>
        </p:blipFill>
        <p:spPr bwMode="auto">
          <a:xfrm>
            <a:off x="1101725" y="2271713"/>
            <a:ext cx="8794750" cy="414178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标题 1"/>
          <p:cNvSpPr>
            <a:spLocks noGrp="1"/>
          </p:cNvSpPr>
          <p:nvPr>
            <p:ph type="title"/>
          </p:nvPr>
        </p:nvSpPr>
        <p:spPr/>
        <p:txBody>
          <a:bodyPr/>
          <a:lstStyle/>
          <a:p>
            <a:r>
              <a:rPr lang="zh-CN" altLang="en-US" smtClean="0"/>
              <a:t>	</a:t>
            </a:r>
            <a:r>
              <a:rPr lang="en-US" altLang="zh-CN" smtClean="0"/>
              <a:t>1.4.2 </a:t>
            </a:r>
            <a:r>
              <a:rPr lang="zh-CN" altLang="en-US" smtClean="0"/>
              <a:t>组件窗口</a:t>
            </a:r>
            <a:br>
              <a:rPr lang="zh-CN" altLang="en-US" smtClean="0"/>
            </a:br>
            <a:endParaRPr lang="zh-CN" altLang="en-US" smtClean="0"/>
          </a:p>
        </p:txBody>
      </p:sp>
      <p:sp>
        <p:nvSpPr>
          <p:cNvPr id="38914" name="内容占位符 2"/>
          <p:cNvSpPr>
            <a:spLocks noGrp="1"/>
          </p:cNvSpPr>
          <p:nvPr>
            <p:ph idx="1"/>
          </p:nvPr>
        </p:nvSpPr>
        <p:spPr>
          <a:xfrm>
            <a:off x="677863" y="1358900"/>
            <a:ext cx="11061700" cy="5661025"/>
          </a:xfrm>
        </p:spPr>
        <p:txBody>
          <a:bodyPr/>
          <a:lstStyle/>
          <a:p>
            <a:r>
              <a:rPr lang="en-US" altLang="zh-CN" smtClean="0"/>
              <a:t>1.</a:t>
            </a:r>
            <a:r>
              <a:rPr lang="zh-CN" altLang="en-US" smtClean="0"/>
              <a:t>命令窗口</a:t>
            </a:r>
            <a:r>
              <a:rPr lang="en-US" altLang="zh-CN" smtClean="0"/>
              <a:t>(Command Window)</a:t>
            </a:r>
          </a:p>
          <a:p>
            <a:r>
              <a:rPr lang="en-US" altLang="zh-CN" smtClean="0"/>
              <a:t>MATLAB</a:t>
            </a:r>
            <a:r>
              <a:rPr lang="zh-CN" altLang="en-US" smtClean="0"/>
              <a:t>的命令窗口是用户使用</a:t>
            </a:r>
            <a:r>
              <a:rPr lang="en-US" altLang="zh-CN" smtClean="0"/>
              <a:t>MATLAB</a:t>
            </a:r>
            <a:r>
              <a:rPr lang="zh-CN" altLang="en-US" smtClean="0"/>
              <a:t>进行工作的窗口，同时也是实现</a:t>
            </a:r>
            <a:r>
              <a:rPr lang="en-US" altLang="zh-CN" smtClean="0"/>
              <a:t>MATLAB</a:t>
            </a:r>
            <a:r>
              <a:rPr lang="zh-CN" altLang="en-US" smtClean="0"/>
              <a:t>各种功能的主窗口，</a:t>
            </a:r>
            <a:r>
              <a:rPr lang="en-US" altLang="zh-CN" smtClean="0"/>
              <a:t>MATLAB</a:t>
            </a:r>
            <a:r>
              <a:rPr lang="zh-CN" altLang="en-US" smtClean="0"/>
              <a:t>的各种操作命令都是由命令窗口开始的。用户可以直接在</a:t>
            </a:r>
            <a:r>
              <a:rPr lang="en-US" altLang="zh-CN" smtClean="0"/>
              <a:t>MATLAB</a:t>
            </a:r>
            <a:r>
              <a:rPr lang="zh-CN" altLang="en-US" smtClean="0"/>
              <a:t>命令窗口中输入</a:t>
            </a:r>
            <a:r>
              <a:rPr lang="en-US" altLang="zh-CN" smtClean="0"/>
              <a:t>MATLAB</a:t>
            </a:r>
            <a:r>
              <a:rPr lang="zh-CN" altLang="en-US" smtClean="0"/>
              <a:t>命令，实现其相应的功能。此命令窗口主要包括文本的编辑区域和菜单栏。</a:t>
            </a:r>
            <a:endParaRPr lang="en-US" altLang="zh-CN" smtClean="0"/>
          </a:p>
          <a:p>
            <a:r>
              <a:rPr lang="en-US" altLang="zh-CN" smtClean="0"/>
              <a:t>2. M</a:t>
            </a:r>
            <a:r>
              <a:rPr lang="zh-CN" altLang="en-US" smtClean="0"/>
              <a:t>文件编辑</a:t>
            </a:r>
            <a:r>
              <a:rPr lang="en-US" altLang="zh-CN" smtClean="0"/>
              <a:t>/</a:t>
            </a:r>
            <a:r>
              <a:rPr lang="zh-CN" altLang="en-US" smtClean="0"/>
              <a:t>调试器窗口</a:t>
            </a:r>
            <a:r>
              <a:rPr lang="en-US" altLang="zh-CN" smtClean="0"/>
              <a:t>(Editor/Debugger)</a:t>
            </a:r>
          </a:p>
          <a:p>
            <a:r>
              <a:rPr lang="en-US" altLang="zh-CN" smtClean="0"/>
              <a:t>M</a:t>
            </a:r>
            <a:r>
              <a:rPr lang="zh-CN" altLang="en-US" smtClean="0"/>
              <a:t>文件编辑</a:t>
            </a:r>
            <a:r>
              <a:rPr lang="en-US" altLang="zh-CN" smtClean="0"/>
              <a:t>/</a:t>
            </a:r>
            <a:r>
              <a:rPr lang="zh-CN" altLang="en-US" smtClean="0"/>
              <a:t>调试器是用户在</a:t>
            </a:r>
            <a:r>
              <a:rPr lang="en-US" altLang="zh-CN" smtClean="0"/>
              <a:t>MATLAB</a:t>
            </a:r>
            <a:r>
              <a:rPr lang="zh-CN" altLang="en-US" smtClean="0"/>
              <a:t>中进行程序设计，实现函数功能的重要编辑器之一。</a:t>
            </a:r>
            <a:endParaRPr lang="en-US" altLang="zh-CN" smtClean="0"/>
          </a:p>
          <a:p>
            <a:r>
              <a:rPr lang="en-US" altLang="zh-CN" smtClean="0"/>
              <a:t>3. </a:t>
            </a:r>
            <a:r>
              <a:rPr lang="zh-CN" altLang="en-US" smtClean="0"/>
              <a:t>图形窗口</a:t>
            </a:r>
          </a:p>
          <a:p>
            <a:r>
              <a:rPr lang="en-US" altLang="zh-CN" smtClean="0"/>
              <a:t>MATLAB</a:t>
            </a:r>
            <a:r>
              <a:rPr lang="zh-CN" altLang="en-US" smtClean="0"/>
              <a:t>的图形窗口是</a:t>
            </a:r>
            <a:r>
              <a:rPr lang="en-US" altLang="zh-CN" smtClean="0"/>
              <a:t>MATLAB</a:t>
            </a:r>
            <a:r>
              <a:rPr lang="zh-CN" altLang="en-US" smtClean="0"/>
              <a:t>绘图功能的基础，使用极其方便。其菜单和工具栏，更是增添了交互处理的功能。</a:t>
            </a:r>
          </a:p>
          <a:p>
            <a:r>
              <a:rPr lang="en-US" altLang="zh-CN" smtClean="0"/>
              <a:t>(1) </a:t>
            </a:r>
            <a:r>
              <a:rPr lang="zh-CN" altLang="en-US" smtClean="0"/>
              <a:t>图形窗口的菜单栏</a:t>
            </a:r>
          </a:p>
          <a:p>
            <a:r>
              <a:rPr lang="zh-CN" altLang="en-US" smtClean="0"/>
              <a:t>可以看出，它与桌面平台的</a:t>
            </a:r>
            <a:r>
              <a:rPr lang="en-US" altLang="zh-CN" smtClean="0"/>
              <a:t>File</a:t>
            </a:r>
            <a:r>
              <a:rPr lang="zh-CN" altLang="en-US" smtClean="0"/>
              <a:t>菜单相近，只是增加了图形输出</a:t>
            </a:r>
            <a:r>
              <a:rPr lang="en-US" altLang="zh-CN" smtClean="0"/>
              <a:t>Generate M-file</a:t>
            </a:r>
            <a:r>
              <a:rPr lang="zh-CN" altLang="en-US" smtClean="0"/>
              <a:t>命令、</a:t>
            </a:r>
            <a:r>
              <a:rPr lang="en-US" altLang="zh-CN" smtClean="0"/>
              <a:t>Export Setup</a:t>
            </a:r>
            <a:r>
              <a:rPr lang="zh-CN" altLang="en-US" smtClean="0"/>
              <a:t>、</a:t>
            </a:r>
            <a:r>
              <a:rPr lang="en-US" altLang="zh-CN" smtClean="0"/>
              <a:t>Print Preview</a:t>
            </a:r>
            <a:r>
              <a:rPr lang="zh-CN" altLang="en-US" smtClean="0"/>
              <a:t>和</a:t>
            </a:r>
            <a:r>
              <a:rPr lang="en-US" altLang="zh-CN" smtClean="0"/>
              <a:t>Print</a:t>
            </a:r>
            <a:r>
              <a:rPr lang="zh-CN" altLang="en-US" smtClean="0"/>
              <a:t>命令。</a:t>
            </a:r>
          </a:p>
          <a:p>
            <a:r>
              <a:rPr lang="zh-CN" altLang="zh-CN" smtClean="0"/>
              <a:t>另外，图形窗口的</a:t>
            </a:r>
            <a:r>
              <a:rPr lang="en-US" altLang="zh-CN" smtClean="0"/>
              <a:t>Desktop(</a:t>
            </a:r>
            <a:r>
              <a:rPr lang="zh-CN" altLang="zh-CN" smtClean="0"/>
              <a:t>桌面</a:t>
            </a:r>
            <a:r>
              <a:rPr lang="en-US" altLang="zh-CN" smtClean="0"/>
              <a:t>)</a:t>
            </a:r>
            <a:r>
              <a:rPr lang="zh-CN" altLang="zh-CN" smtClean="0"/>
              <a:t>菜单、</a:t>
            </a:r>
            <a:r>
              <a:rPr lang="en-US" altLang="zh-CN" smtClean="0"/>
              <a:t>Window(</a:t>
            </a:r>
            <a:r>
              <a:rPr lang="zh-CN" altLang="zh-CN" smtClean="0"/>
              <a:t>窗口</a:t>
            </a:r>
            <a:r>
              <a:rPr lang="en-US" altLang="zh-CN" smtClean="0"/>
              <a:t>)</a:t>
            </a:r>
            <a:r>
              <a:rPr lang="zh-CN" altLang="zh-CN" smtClean="0"/>
              <a:t>菜单和</a:t>
            </a:r>
            <a:r>
              <a:rPr lang="en-US" altLang="zh-CN" smtClean="0"/>
              <a:t>Help(</a:t>
            </a:r>
            <a:r>
              <a:rPr lang="zh-CN" altLang="zh-CN" smtClean="0"/>
              <a:t>帮助</a:t>
            </a:r>
            <a:r>
              <a:rPr lang="en-US" altLang="zh-CN" smtClean="0"/>
              <a:t>)</a:t>
            </a:r>
            <a:r>
              <a:rPr lang="zh-CN" altLang="zh-CN" smtClean="0"/>
              <a:t>菜单，与其他系统的大致一样，也比较简单，可以对照学习，在此不再叙述。</a:t>
            </a:r>
            <a:endParaRPr lang="zh-CN" altLang="en-US"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p:cNvSpPr>
          <p:nvPr>
            <p:ph type="title"/>
          </p:nvPr>
        </p:nvSpPr>
        <p:spPr/>
        <p:txBody>
          <a:bodyPr/>
          <a:lstStyle/>
          <a:p>
            <a:r>
              <a:rPr lang="zh-CN" altLang="en-US" smtClean="0"/>
              <a:t>命令窗口</a:t>
            </a:r>
          </a:p>
        </p:txBody>
      </p:sp>
      <p:pic>
        <p:nvPicPr>
          <p:cNvPr id="58372" name="Picture 4"/>
          <p:cNvPicPr>
            <a:picLocks noChangeAspect="1" noChangeArrowheads="1"/>
          </p:cNvPicPr>
          <p:nvPr/>
        </p:nvPicPr>
        <p:blipFill>
          <a:blip r:embed="rId2"/>
          <a:srcRect/>
          <a:stretch>
            <a:fillRect/>
          </a:stretch>
        </p:blipFill>
        <p:spPr bwMode="auto">
          <a:xfrm>
            <a:off x="2424113" y="2217738"/>
            <a:ext cx="4795837" cy="3432175"/>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8" name="Rectangle 4"/>
          <p:cNvSpPr>
            <a:spLocks noChangeArrowheads="1"/>
          </p:cNvSpPr>
          <p:nvPr/>
        </p:nvSpPr>
        <p:spPr bwMode="auto">
          <a:xfrm>
            <a:off x="3541713" y="5753100"/>
            <a:ext cx="2559050" cy="366713"/>
          </a:xfrm>
          <a:prstGeom prst="rect">
            <a:avLst/>
          </a:prstGeom>
          <a:noFill/>
          <a:ln w="9525">
            <a:noFill/>
            <a:miter lim="800000"/>
            <a:headEnd/>
            <a:tailEnd/>
          </a:ln>
          <a:effectLst/>
        </p:spPr>
        <p:txBody>
          <a:bodyPr wrap="none" anchor="ctr">
            <a:spAutoFit/>
          </a:bodyPr>
          <a:lstStyle/>
          <a:p>
            <a:r>
              <a:rPr lang="en-US" altLang="zh-CN"/>
              <a:t>M</a:t>
            </a:r>
            <a:r>
              <a:rPr lang="zh-CN" altLang="en-US"/>
              <a:t>文件编辑</a:t>
            </a:r>
            <a:r>
              <a:rPr lang="en-US" altLang="zh-CN"/>
              <a:t>/</a:t>
            </a:r>
            <a:r>
              <a:rPr lang="zh-CN" altLang="en-US"/>
              <a:t>调试器窗口 </a:t>
            </a:r>
          </a:p>
        </p:txBody>
      </p:sp>
      <p:pic>
        <p:nvPicPr>
          <p:cNvPr id="57349" name="Picture 5"/>
          <p:cNvPicPr>
            <a:picLocks noChangeAspect="1" noChangeArrowheads="1"/>
          </p:cNvPicPr>
          <p:nvPr/>
        </p:nvPicPr>
        <p:blipFill>
          <a:blip r:embed="rId2"/>
          <a:srcRect/>
          <a:stretch>
            <a:fillRect/>
          </a:stretch>
        </p:blipFill>
        <p:spPr bwMode="auto">
          <a:xfrm>
            <a:off x="1325563" y="696913"/>
            <a:ext cx="7134225" cy="4248150"/>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p:cNvSpPr>
          <p:nvPr>
            <p:ph type="title"/>
          </p:nvPr>
        </p:nvSpPr>
        <p:spPr/>
        <p:txBody>
          <a:bodyPr/>
          <a:lstStyle/>
          <a:p>
            <a:r>
              <a:rPr lang="zh-CN" altLang="en-US" smtClean="0"/>
              <a:t>图形窗口</a:t>
            </a:r>
          </a:p>
        </p:txBody>
      </p:sp>
      <p:pic>
        <p:nvPicPr>
          <p:cNvPr id="59396" name="Picture 4" descr="4"/>
          <p:cNvPicPr>
            <a:picLocks noChangeAspect="1" noChangeArrowheads="1"/>
          </p:cNvPicPr>
          <p:nvPr/>
        </p:nvPicPr>
        <p:blipFill>
          <a:blip r:embed="rId2"/>
          <a:srcRect/>
          <a:stretch>
            <a:fillRect/>
          </a:stretch>
        </p:blipFill>
        <p:spPr bwMode="auto">
          <a:xfrm>
            <a:off x="606425" y="1438275"/>
            <a:ext cx="7823200" cy="4410075"/>
          </a:xfrm>
          <a:prstGeom prst="rect">
            <a:avLst/>
          </a:prstGeom>
          <a:noFill/>
          <a:ln w="9525">
            <a:noFill/>
            <a:miter lim="800000"/>
            <a:headEnd/>
            <a:tailEnd/>
          </a:ln>
        </p:spPr>
      </p:pic>
      <p:pic>
        <p:nvPicPr>
          <p:cNvPr id="59397" name="Picture 5" descr="5"/>
          <p:cNvPicPr>
            <a:picLocks noChangeAspect="1" noChangeArrowheads="1"/>
          </p:cNvPicPr>
          <p:nvPr/>
        </p:nvPicPr>
        <p:blipFill>
          <a:blip r:embed="rId3"/>
          <a:srcRect/>
          <a:stretch>
            <a:fillRect/>
          </a:stretch>
        </p:blipFill>
        <p:spPr bwMode="auto">
          <a:xfrm>
            <a:off x="1398588" y="2105025"/>
            <a:ext cx="7423150" cy="41846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9396"/>
                                        </p:tgtEl>
                                        <p:attrNameLst>
                                          <p:attrName>style.visibility</p:attrName>
                                        </p:attrNameLst>
                                      </p:cBhvr>
                                      <p:to>
                                        <p:strVal val="visible"/>
                                      </p:to>
                                    </p:set>
                                    <p:anim calcmode="lin" valueType="num">
                                      <p:cBhvr additive="base">
                                        <p:cTn id="7" dur="500" fill="hold"/>
                                        <p:tgtEl>
                                          <p:spTgt spid="59396"/>
                                        </p:tgtEl>
                                        <p:attrNameLst>
                                          <p:attrName>ppt_x</p:attrName>
                                        </p:attrNameLst>
                                      </p:cBhvr>
                                      <p:tavLst>
                                        <p:tav tm="0">
                                          <p:val>
                                            <p:strVal val="#ppt_x"/>
                                          </p:val>
                                        </p:tav>
                                        <p:tav tm="100000">
                                          <p:val>
                                            <p:strVal val="#ppt_x"/>
                                          </p:val>
                                        </p:tav>
                                      </p:tavLst>
                                    </p:anim>
                                    <p:anim calcmode="lin" valueType="num">
                                      <p:cBhvr additive="base">
                                        <p:cTn id="8" dur="500" fill="hold"/>
                                        <p:tgtEl>
                                          <p:spTgt spid="5939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9397"/>
                                        </p:tgtEl>
                                        <p:attrNameLst>
                                          <p:attrName>style.visibility</p:attrName>
                                        </p:attrNameLst>
                                      </p:cBhvr>
                                      <p:to>
                                        <p:strVal val="visible"/>
                                      </p:to>
                                    </p:set>
                                    <p:anim calcmode="lin" valueType="num">
                                      <p:cBhvr additive="base">
                                        <p:cTn id="13" dur="500" fill="hold"/>
                                        <p:tgtEl>
                                          <p:spTgt spid="59397"/>
                                        </p:tgtEl>
                                        <p:attrNameLst>
                                          <p:attrName>ppt_x</p:attrName>
                                        </p:attrNameLst>
                                      </p:cBhvr>
                                      <p:tavLst>
                                        <p:tav tm="0">
                                          <p:val>
                                            <p:strVal val="#ppt_x"/>
                                          </p:val>
                                        </p:tav>
                                        <p:tav tm="100000">
                                          <p:val>
                                            <p:strVal val="#ppt_x"/>
                                          </p:val>
                                        </p:tav>
                                      </p:tavLst>
                                    </p:anim>
                                    <p:anim calcmode="lin" valueType="num">
                                      <p:cBhvr additive="base">
                                        <p:cTn id="14" dur="500" fill="hold"/>
                                        <p:tgtEl>
                                          <p:spTgt spid="5939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标题 1"/>
          <p:cNvSpPr>
            <a:spLocks noGrp="1"/>
          </p:cNvSpPr>
          <p:nvPr>
            <p:ph type="title"/>
          </p:nvPr>
        </p:nvSpPr>
        <p:spPr/>
        <p:txBody>
          <a:bodyPr/>
          <a:lstStyle/>
          <a:p>
            <a:r>
              <a:rPr lang="en-US" altLang="zh-CN" b="1" smtClean="0"/>
              <a:t>1.5 MATLAB</a:t>
            </a:r>
            <a:r>
              <a:rPr lang="zh-CN" altLang="zh-CN" b="1" smtClean="0"/>
              <a:t>的通用命令</a:t>
            </a:r>
            <a:br>
              <a:rPr lang="zh-CN" altLang="zh-CN" b="1" smtClean="0"/>
            </a:br>
            <a:endParaRPr lang="zh-CN" altLang="en-US" smtClean="0"/>
          </a:p>
        </p:txBody>
      </p:sp>
      <p:sp>
        <p:nvSpPr>
          <p:cNvPr id="39938" name="内容占位符 2"/>
          <p:cNvSpPr>
            <a:spLocks noGrp="1"/>
          </p:cNvSpPr>
          <p:nvPr>
            <p:ph idx="1"/>
          </p:nvPr>
        </p:nvSpPr>
        <p:spPr>
          <a:xfrm>
            <a:off x="677863" y="1528763"/>
            <a:ext cx="8596312" cy="3879850"/>
          </a:xfrm>
        </p:spPr>
        <p:txBody>
          <a:bodyPr/>
          <a:lstStyle/>
          <a:p>
            <a:r>
              <a:rPr lang="zh-CN" altLang="zh-CN" smtClean="0"/>
              <a:t>在</a:t>
            </a:r>
            <a:r>
              <a:rPr lang="en-US" altLang="zh-CN" smtClean="0"/>
              <a:t>MATLAB</a:t>
            </a:r>
            <a:r>
              <a:rPr lang="zh-CN" altLang="zh-CN" smtClean="0"/>
              <a:t>中，有很多的命令经常用到，需要熟练掌握，例如在命令行窗口输入命令：</a:t>
            </a:r>
            <a:r>
              <a:rPr lang="en-US" altLang="zh-CN" smtClean="0"/>
              <a:t>clc</a:t>
            </a:r>
            <a:r>
              <a:rPr lang="zh-CN" altLang="zh-CN" smtClean="0"/>
              <a:t>，清除命令行窗口中所显示的内容。</a:t>
            </a:r>
            <a:r>
              <a:rPr lang="en-US" altLang="zh-CN" smtClean="0"/>
              <a:t>MATLAB</a:t>
            </a:r>
            <a:r>
              <a:rPr lang="zh-CN" altLang="zh-CN" smtClean="0"/>
              <a:t>的常用命令，如表</a:t>
            </a:r>
            <a:r>
              <a:rPr lang="en-US" altLang="zh-CN" smtClean="0"/>
              <a:t>1-6</a:t>
            </a:r>
            <a:r>
              <a:rPr lang="zh-CN" altLang="zh-CN" smtClean="0"/>
              <a:t>所示。</a:t>
            </a:r>
          </a:p>
          <a:p>
            <a:endParaRPr lang="zh-CN" altLang="en-US" smtClean="0"/>
          </a:p>
        </p:txBody>
      </p:sp>
      <p:graphicFrame>
        <p:nvGraphicFramePr>
          <p:cNvPr id="4" name="表格 3"/>
          <p:cNvGraphicFramePr>
            <a:graphicFrameLocks noGrp="1"/>
          </p:cNvGraphicFramePr>
          <p:nvPr/>
        </p:nvGraphicFramePr>
        <p:xfrm>
          <a:off x="1127125" y="2517775"/>
          <a:ext cx="7908925" cy="1462088"/>
        </p:xfrm>
        <a:graphic>
          <a:graphicData uri="http://schemas.openxmlformats.org/drawingml/2006/table">
            <a:tbl>
              <a:tblPr>
                <a:tableStyleId>{5C22544A-7EE6-4342-B048-85BDC9FD1C3A}</a:tableStyleId>
              </a:tblPr>
              <a:tblGrid>
                <a:gridCol w="1135670"/>
                <a:gridCol w="2258036"/>
                <a:gridCol w="1539569"/>
                <a:gridCol w="2976501"/>
              </a:tblGrid>
              <a:tr h="0">
                <a:tc>
                  <a:txBody>
                    <a:bodyPr/>
                    <a:lstStyle/>
                    <a:p>
                      <a:pPr algn="ctr">
                        <a:spcBef>
                          <a:spcPts val="100"/>
                        </a:spcBef>
                        <a:spcAft>
                          <a:spcPts val="100"/>
                        </a:spcAft>
                      </a:pPr>
                      <a:r>
                        <a:rPr lang="zh-CN" sz="1600" kern="1000" dirty="0">
                          <a:effectLst/>
                        </a:rPr>
                        <a:t>命令</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说明</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命令</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说明</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dirty="0">
                          <a:effectLst/>
                        </a:rPr>
                        <a:t>cd</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改变当前目录</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调用</a:t>
                      </a:r>
                      <a:r>
                        <a:rPr lang="en-US" sz="1600" kern="1000">
                          <a:effectLst/>
                        </a:rPr>
                        <a:t>DOS</a:t>
                      </a:r>
                      <a:r>
                        <a:rPr lang="zh-CN" sz="1600" kern="1000">
                          <a:effectLst/>
                        </a:rPr>
                        <a:t>命令</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dirty="0" err="1">
                          <a:effectLst/>
                        </a:rPr>
                        <a:t>dir</a:t>
                      </a:r>
                      <a:r>
                        <a:rPr lang="zh-CN" sz="1600" kern="1000" dirty="0">
                          <a:effectLst/>
                        </a:rPr>
                        <a:t>或</a:t>
                      </a:r>
                      <a:r>
                        <a:rPr lang="en-US" sz="1600" kern="1000" dirty="0" err="1">
                          <a:effectLst/>
                        </a:rPr>
                        <a:t>ls</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列出当前文件夹下的文件</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a:effectLst/>
                        </a:rPr>
                        <a:t>edit</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打开</a:t>
                      </a:r>
                      <a:r>
                        <a:rPr lang="en-US" sz="1600" kern="1000" dirty="0">
                          <a:effectLst/>
                        </a:rPr>
                        <a:t>M</a:t>
                      </a:r>
                      <a:r>
                        <a:rPr lang="zh-CN" sz="1600" kern="1000" dirty="0">
                          <a:effectLst/>
                        </a:rPr>
                        <a:t>文件编辑器</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dirty="0" err="1">
                          <a:effectLst/>
                        </a:rPr>
                        <a:t>clc</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清除命令行窗口的内容</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dirty="0" err="1">
                          <a:effectLst/>
                        </a:rPr>
                        <a:t>mkdir</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创建目录</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a:effectLst/>
                        </a:rPr>
                        <a:t>type</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显示文件内容</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dirty="0" err="1">
                          <a:effectLst/>
                        </a:rPr>
                        <a:t>pwd</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显示当前工作目录</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bl>
          </a:graphicData>
        </a:graphic>
      </p:graphicFrame>
      <p:graphicFrame>
        <p:nvGraphicFramePr>
          <p:cNvPr id="5" name="表格 4"/>
          <p:cNvGraphicFramePr>
            <a:graphicFrameLocks noGrp="1"/>
          </p:cNvGraphicFramePr>
          <p:nvPr/>
        </p:nvGraphicFramePr>
        <p:xfrm>
          <a:off x="1136650" y="3994150"/>
          <a:ext cx="7872413" cy="2193925"/>
        </p:xfrm>
        <a:graphic>
          <a:graphicData uri="http://schemas.openxmlformats.org/drawingml/2006/table">
            <a:tbl>
              <a:tblPr>
                <a:tableStyleId>{5C22544A-7EE6-4342-B048-85BDC9FD1C3A}</a:tableStyleId>
              </a:tblPr>
              <a:tblGrid>
                <a:gridCol w="1130368"/>
                <a:gridCol w="2247494"/>
                <a:gridCol w="1532382"/>
                <a:gridCol w="2962606"/>
              </a:tblGrid>
              <a:tr h="229544">
                <a:tc>
                  <a:txBody>
                    <a:bodyPr/>
                    <a:lstStyle/>
                    <a:p>
                      <a:pPr algn="ctr">
                        <a:spcBef>
                          <a:spcPts val="100"/>
                        </a:spcBef>
                        <a:spcAft>
                          <a:spcPts val="100"/>
                        </a:spcAft>
                      </a:pPr>
                      <a:r>
                        <a:rPr lang="en-US" sz="1600" kern="1000">
                          <a:effectLst/>
                        </a:rPr>
                        <a:t>clear</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清除工作空间中的变量</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dirty="0">
                          <a:effectLst/>
                        </a:rPr>
                        <a:t>what</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显示当前目录下的</a:t>
                      </a:r>
                      <a:r>
                        <a:rPr lang="en-US" sz="1600" kern="1000">
                          <a:effectLst/>
                        </a:rPr>
                        <a:t>M</a:t>
                      </a:r>
                      <a:r>
                        <a:rPr lang="zh-CN" sz="1600" kern="1000">
                          <a:effectLst/>
                        </a:rPr>
                        <a:t>文件、</a:t>
                      </a:r>
                      <a:r>
                        <a:rPr lang="en-US" sz="1600" kern="1000">
                          <a:effectLst/>
                        </a:rPr>
                        <a:t>MAT</a:t>
                      </a:r>
                      <a:r>
                        <a:rPr lang="zh-CN" sz="1600" kern="1000">
                          <a:effectLst/>
                        </a:rPr>
                        <a:t>和</a:t>
                      </a:r>
                      <a:r>
                        <a:rPr lang="en-US" sz="1600" kern="1000">
                          <a:effectLst/>
                        </a:rPr>
                        <a:t>MEX</a:t>
                      </a:r>
                      <a:r>
                        <a:rPr lang="zh-CN" sz="1600" kern="1000">
                          <a:effectLst/>
                        </a:rPr>
                        <a:t>文件</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a:effectLst/>
                        </a:rPr>
                        <a:t>disp</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显示文字内容</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a:effectLst/>
                        </a:rPr>
                        <a:t>which</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函数或文件的位置</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a:effectLst/>
                        </a:rPr>
                        <a:t>exit</a:t>
                      </a:r>
                      <a:r>
                        <a:rPr lang="zh-CN" sz="1600" kern="1000">
                          <a:effectLst/>
                        </a:rPr>
                        <a:t>或</a:t>
                      </a:r>
                      <a:r>
                        <a:rPr lang="en-US" sz="1600" kern="1000">
                          <a:effectLst/>
                        </a:rPr>
                        <a:t>quit</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关闭</a:t>
                      </a:r>
                      <a:r>
                        <a:rPr lang="en-US" sz="1600" kern="1000" dirty="0">
                          <a:effectLst/>
                        </a:rPr>
                        <a:t>MATLAB</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a:effectLst/>
                        </a:rPr>
                        <a:t>help</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获取函数的帮助信息</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a:effectLst/>
                        </a:rPr>
                        <a:t>save</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保存变量到磁盘</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dirty="0">
                          <a:effectLst/>
                        </a:rPr>
                        <a:t>pack</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收集内存碎片</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a:effectLst/>
                        </a:rPr>
                        <a:t>load</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从磁盘调入数据变量</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dirty="0">
                          <a:effectLst/>
                        </a:rPr>
                        <a:t>path</a:t>
                      </a:r>
                      <a:r>
                        <a:rPr lang="zh-CN" sz="1600" kern="1000" dirty="0">
                          <a:effectLst/>
                        </a:rPr>
                        <a:t>或</a:t>
                      </a:r>
                      <a:r>
                        <a:rPr lang="en-US" sz="1600" kern="1000" dirty="0" err="1">
                          <a:effectLst/>
                        </a:rPr>
                        <a:t>genpath</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显示搜索路径</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a:effectLst/>
                        </a:rPr>
                        <a:t>who</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列出工作空间中的变量名</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dirty="0" err="1">
                          <a:effectLst/>
                        </a:rPr>
                        <a:t>clf</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清除图形窗口的内容</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r h="0">
                <a:tc>
                  <a:txBody>
                    <a:bodyPr/>
                    <a:lstStyle/>
                    <a:p>
                      <a:pPr algn="ctr">
                        <a:spcBef>
                          <a:spcPts val="100"/>
                        </a:spcBef>
                        <a:spcAft>
                          <a:spcPts val="100"/>
                        </a:spcAft>
                      </a:pPr>
                      <a:r>
                        <a:rPr lang="en-US" sz="1600" kern="1000">
                          <a:effectLst/>
                        </a:rPr>
                        <a:t>whos</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a:effectLst/>
                        </a:rPr>
                        <a:t>显示变量的详细信息</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en-US" sz="1600" kern="1000" dirty="0">
                          <a:effectLst/>
                        </a:rPr>
                        <a:t>delete</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Bef>
                          <a:spcPts val="100"/>
                        </a:spcBef>
                        <a:spcAft>
                          <a:spcPts val="100"/>
                        </a:spcAft>
                      </a:pPr>
                      <a:r>
                        <a:rPr lang="zh-CN" sz="1600" kern="1000" dirty="0">
                          <a:effectLst/>
                        </a:rPr>
                        <a:t>删除文件</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nchor="ctr"/>
                </a:tc>
              </a:tr>
            </a:tbl>
          </a:graphicData>
        </a:graphic>
      </p:graphicFrame>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标题 1"/>
          <p:cNvSpPr>
            <a:spLocks noGrp="1"/>
          </p:cNvSpPr>
          <p:nvPr>
            <p:ph type="title"/>
          </p:nvPr>
        </p:nvSpPr>
        <p:spPr/>
        <p:txBody>
          <a:bodyPr/>
          <a:lstStyle/>
          <a:p>
            <a:r>
              <a:rPr lang="en-US" altLang="zh-CN" smtClean="0"/>
              <a:t>1.1 MATLAB</a:t>
            </a:r>
            <a:r>
              <a:rPr lang="zh-CN" altLang="en-US" smtClean="0"/>
              <a:t>简介</a:t>
            </a:r>
            <a:br>
              <a:rPr lang="zh-CN" altLang="en-US" smtClean="0"/>
            </a:br>
            <a:endParaRPr lang="zh-CN" altLang="en-US" smtClean="0"/>
          </a:p>
        </p:txBody>
      </p:sp>
      <p:sp>
        <p:nvSpPr>
          <p:cNvPr id="19458" name="内容占位符 2"/>
          <p:cNvSpPr>
            <a:spLocks noGrp="1"/>
          </p:cNvSpPr>
          <p:nvPr>
            <p:ph idx="1"/>
          </p:nvPr>
        </p:nvSpPr>
        <p:spPr>
          <a:xfrm>
            <a:off x="677863" y="2160588"/>
            <a:ext cx="9569450" cy="4468812"/>
          </a:xfrm>
        </p:spPr>
        <p:txBody>
          <a:bodyPr/>
          <a:lstStyle/>
          <a:p>
            <a:r>
              <a:rPr lang="en-US" altLang="zh-CN" smtClean="0"/>
              <a:t>MATLAB</a:t>
            </a:r>
            <a:r>
              <a:rPr lang="zh-CN" altLang="en-US" smtClean="0"/>
              <a:t>和</a:t>
            </a:r>
            <a:r>
              <a:rPr lang="en-US" altLang="zh-CN" smtClean="0"/>
              <a:t>MATHEMATICA</a:t>
            </a:r>
            <a:r>
              <a:rPr lang="zh-CN" altLang="en-US" smtClean="0"/>
              <a:t>、</a:t>
            </a:r>
            <a:r>
              <a:rPr lang="en-US" altLang="zh-CN" smtClean="0"/>
              <a:t>MAPLE</a:t>
            </a:r>
            <a:r>
              <a:rPr lang="zh-CN" altLang="en-US" smtClean="0"/>
              <a:t>并称为三大数学软件。它在数学类科技应用软件中在数值计算方面首屈一指。</a:t>
            </a:r>
            <a:r>
              <a:rPr lang="en-US" altLang="zh-CN" smtClean="0"/>
              <a:t>MATLAB</a:t>
            </a:r>
            <a:r>
              <a:rPr lang="zh-CN" altLang="en-US" smtClean="0"/>
              <a:t>将数值分析、矩阵计算、科学数据可视化以及非线性动态系统的建模和仿真等诸多强大功能集成在一个易于使用的视窗环境中，为科学研究、工程设计以及必须进行有效数值计算的众多科学领域提供了一种全面的解决方案，并在很大程度上摆脱了传统非交互式程序设计语言</a:t>
            </a:r>
            <a:r>
              <a:rPr lang="en-US" altLang="zh-CN" smtClean="0"/>
              <a:t>(</a:t>
            </a:r>
            <a:r>
              <a:rPr lang="zh-CN" altLang="en-US" smtClean="0"/>
              <a:t>如</a:t>
            </a:r>
            <a:r>
              <a:rPr lang="en-US" altLang="zh-CN" smtClean="0"/>
              <a:t>C</a:t>
            </a:r>
            <a:r>
              <a:rPr lang="zh-CN" altLang="en-US" smtClean="0"/>
              <a:t>、</a:t>
            </a:r>
            <a:r>
              <a:rPr lang="en-US" altLang="zh-CN" smtClean="0"/>
              <a:t>Fortran)</a:t>
            </a:r>
            <a:r>
              <a:rPr lang="zh-CN" altLang="en-US" smtClean="0"/>
              <a:t>的编辑模式，代表了当今国际科学计算软件的先进水平。</a:t>
            </a:r>
          </a:p>
          <a:p>
            <a:r>
              <a:rPr lang="en-US" altLang="zh-CN" smtClean="0"/>
              <a:t>MATLAB</a:t>
            </a:r>
            <a:r>
              <a:rPr lang="zh-CN" altLang="en-US" smtClean="0"/>
              <a:t>软件提供了大量的工具箱，可以用于工程计算、控制设计、信号处理与通信、图像处理、信号检测、金融建模设计与分析等领域，解决这些应用领域内特定类型的问题。</a:t>
            </a:r>
            <a:r>
              <a:rPr lang="en-US" altLang="zh-CN" smtClean="0"/>
              <a:t>MATLAB</a:t>
            </a:r>
            <a:r>
              <a:rPr lang="zh-CN" altLang="en-US" smtClean="0"/>
              <a:t>的基本数据单位是矩阵，非常符合科技人员对数学表达式的书写格式，归纳起来</a:t>
            </a:r>
            <a:r>
              <a:rPr lang="en-US" altLang="zh-CN" smtClean="0"/>
              <a:t>MATLAB</a:t>
            </a:r>
            <a:r>
              <a:rPr lang="zh-CN" altLang="en-US" smtClean="0"/>
              <a:t>具有以下几个特点：易学、适用范围广、功能强、开放性强、网络资源丰富。</a:t>
            </a:r>
          </a:p>
          <a:p>
            <a:endParaRPr lang="zh-CN" altLang="en-US" smtClean="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标题 1"/>
          <p:cNvSpPr>
            <a:spLocks noGrp="1"/>
          </p:cNvSpPr>
          <p:nvPr>
            <p:ph type="title"/>
          </p:nvPr>
        </p:nvSpPr>
        <p:spPr/>
        <p:txBody>
          <a:bodyPr/>
          <a:lstStyle/>
          <a:p>
            <a:r>
              <a:rPr lang="zh-CN" altLang="zh-CN" b="1" smtClean="0"/>
              <a:t>1.6 </a:t>
            </a:r>
            <a:r>
              <a:rPr lang="en-US" altLang="zh-CN" b="1" smtClean="0"/>
              <a:t>MATLAB</a:t>
            </a:r>
            <a:r>
              <a:rPr lang="zh-CN" altLang="zh-CN" b="1" smtClean="0"/>
              <a:t>的帮助系统</a:t>
            </a:r>
            <a:br>
              <a:rPr lang="zh-CN" altLang="zh-CN" b="1" smtClean="0"/>
            </a:br>
            <a:endParaRPr lang="zh-CN" altLang="en-US" smtClean="0"/>
          </a:p>
        </p:txBody>
      </p:sp>
      <p:sp>
        <p:nvSpPr>
          <p:cNvPr id="40962" name="内容占位符 2"/>
          <p:cNvSpPr>
            <a:spLocks noGrp="1"/>
          </p:cNvSpPr>
          <p:nvPr>
            <p:ph idx="1"/>
          </p:nvPr>
        </p:nvSpPr>
        <p:spPr/>
        <p:txBody>
          <a:bodyPr/>
          <a:lstStyle/>
          <a:p>
            <a:r>
              <a:rPr lang="en-US" altLang="zh-CN" smtClean="0"/>
              <a:t>MATLAB</a:t>
            </a:r>
            <a:r>
              <a:rPr lang="zh-CN" altLang="zh-CN" smtClean="0"/>
              <a:t>提供了非常完善的帮助系统。用户可以通过查询帮助系统，获取函数的调用情况和需要的信息。对于任何</a:t>
            </a:r>
            <a:r>
              <a:rPr lang="en-US" altLang="zh-CN" smtClean="0"/>
              <a:t>MATLAB</a:t>
            </a:r>
            <a:r>
              <a:rPr lang="zh-CN" altLang="zh-CN" smtClean="0"/>
              <a:t>的使用者，都必须学会使用</a:t>
            </a:r>
            <a:r>
              <a:rPr lang="en-US" altLang="zh-CN" smtClean="0"/>
              <a:t>MATLAB</a:t>
            </a:r>
            <a:r>
              <a:rPr lang="zh-CN" altLang="zh-CN" smtClean="0"/>
              <a:t>的帮助系统，因为没有人能够清楚地记住上万个不同函数的调用情况，所以</a:t>
            </a:r>
            <a:r>
              <a:rPr lang="en-US" altLang="zh-CN" smtClean="0"/>
              <a:t>MATLAB</a:t>
            </a:r>
            <a:r>
              <a:rPr lang="zh-CN" altLang="zh-CN" smtClean="0"/>
              <a:t>的帮助系统是学习</a:t>
            </a:r>
            <a:r>
              <a:rPr lang="en-US" altLang="zh-CN" smtClean="0"/>
              <a:t>MATLAB</a:t>
            </a:r>
            <a:r>
              <a:rPr lang="zh-CN" altLang="zh-CN" smtClean="0"/>
              <a:t>编程和开发最好的教科书，讲解非常的清晰、易懂。下面对</a:t>
            </a:r>
            <a:r>
              <a:rPr lang="en-US" altLang="zh-CN" smtClean="0"/>
              <a:t>MATLAB</a:t>
            </a:r>
            <a:r>
              <a:rPr lang="zh-CN" altLang="zh-CN" smtClean="0"/>
              <a:t>的帮助系统进行介绍。</a:t>
            </a:r>
          </a:p>
          <a:p>
            <a:endParaRPr lang="zh-CN" altLang="en-US" smtClean="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标题 1"/>
          <p:cNvSpPr>
            <a:spLocks noGrp="1"/>
          </p:cNvSpPr>
          <p:nvPr>
            <p:ph type="title"/>
          </p:nvPr>
        </p:nvSpPr>
        <p:spPr/>
        <p:txBody>
          <a:bodyPr/>
          <a:lstStyle/>
          <a:p>
            <a:r>
              <a:rPr lang="en-US" altLang="zh-CN" smtClean="0"/>
              <a:t>1.6.1 </a:t>
            </a:r>
            <a:r>
              <a:rPr lang="zh-CN" altLang="en-US" smtClean="0"/>
              <a:t>命令行窗口查询帮助</a:t>
            </a:r>
            <a:br>
              <a:rPr lang="zh-CN" altLang="en-US" smtClean="0"/>
            </a:br>
            <a:endParaRPr lang="zh-CN" altLang="en-US" smtClean="0"/>
          </a:p>
        </p:txBody>
      </p:sp>
      <p:sp>
        <p:nvSpPr>
          <p:cNvPr id="41986" name="内容占位符 2"/>
          <p:cNvSpPr>
            <a:spLocks noGrp="1"/>
          </p:cNvSpPr>
          <p:nvPr>
            <p:ph idx="1"/>
          </p:nvPr>
        </p:nvSpPr>
        <p:spPr/>
        <p:txBody>
          <a:bodyPr/>
          <a:lstStyle/>
          <a:p>
            <a:r>
              <a:rPr lang="zh-CN" altLang="en-US" smtClean="0"/>
              <a:t>在</a:t>
            </a:r>
            <a:r>
              <a:rPr lang="en-US" altLang="zh-CN" smtClean="0"/>
              <a:t>MATLAB</a:t>
            </a:r>
            <a:r>
              <a:rPr lang="zh-CN" altLang="en-US" smtClean="0"/>
              <a:t>中，可以在命令行窗口中通过帮助命令来查询帮助信息，最常用的帮助命令是</a:t>
            </a:r>
            <a:r>
              <a:rPr lang="en-US" altLang="zh-CN" smtClean="0"/>
              <a:t>help</a:t>
            </a:r>
            <a:r>
              <a:rPr lang="zh-CN" altLang="en-US" smtClean="0"/>
              <a:t>。常用的帮助命令如表</a:t>
            </a:r>
            <a:r>
              <a:rPr lang="en-US" altLang="zh-CN" smtClean="0"/>
              <a:t>1-9</a:t>
            </a:r>
            <a:r>
              <a:rPr lang="zh-CN" altLang="en-US" smtClean="0"/>
              <a:t>所示。</a:t>
            </a:r>
          </a:p>
          <a:p>
            <a:endParaRPr lang="zh-CN" altLang="en-US" smtClean="0"/>
          </a:p>
        </p:txBody>
      </p:sp>
      <p:graphicFrame>
        <p:nvGraphicFramePr>
          <p:cNvPr id="5" name="表格 4"/>
          <p:cNvGraphicFramePr>
            <a:graphicFrameLocks noGrp="1"/>
          </p:cNvGraphicFramePr>
          <p:nvPr/>
        </p:nvGraphicFramePr>
        <p:xfrm>
          <a:off x="1331913" y="2884488"/>
          <a:ext cx="8861425" cy="3597275"/>
        </p:xfrm>
        <a:graphic>
          <a:graphicData uri="http://schemas.openxmlformats.org/drawingml/2006/table">
            <a:tbl>
              <a:tblPr>
                <a:tableStyleId>{5C22544A-7EE6-4342-B048-85BDC9FD1C3A}</a:tableStyleId>
              </a:tblPr>
              <a:tblGrid>
                <a:gridCol w="4430807"/>
                <a:gridCol w="4430807"/>
              </a:tblGrid>
              <a:tr h="399726">
                <a:tc>
                  <a:txBody>
                    <a:bodyPr/>
                    <a:lstStyle/>
                    <a:p>
                      <a:pPr algn="ctr">
                        <a:spcBef>
                          <a:spcPts val="400"/>
                        </a:spcBef>
                        <a:spcAft>
                          <a:spcPts val="300"/>
                        </a:spcAft>
                        <a:tabLst>
                          <a:tab pos="266700" algn="l"/>
                          <a:tab pos="2563495" algn="ctr"/>
                        </a:tabLst>
                      </a:pPr>
                      <a:r>
                        <a:rPr lang="x-none" sz="1600" kern="1000" dirty="0">
                          <a:effectLst/>
                        </a:rPr>
                        <a:t>命令</a:t>
                      </a:r>
                      <a:endParaRPr lang="zh-CN" sz="1600" kern="1000" dirty="0">
                        <a:solidFill>
                          <a:srgbClr val="000000"/>
                        </a:solidFill>
                        <a:effectLst/>
                        <a:latin typeface="Times New Roman" panose="02020603050405020304" pitchFamily="18" charset="0"/>
                        <a:ea typeface="黑体" panose="02010609060101010101" pitchFamily="49" charset="-122"/>
                      </a:endParaRPr>
                    </a:p>
                  </a:txBody>
                  <a:tcPr marL="68580" marR="68580" marT="0" marB="0"/>
                </a:tc>
                <a:tc>
                  <a:txBody>
                    <a:bodyPr/>
                    <a:lstStyle/>
                    <a:p>
                      <a:pPr algn="ctr">
                        <a:spcBef>
                          <a:spcPts val="400"/>
                        </a:spcBef>
                        <a:spcAft>
                          <a:spcPts val="300"/>
                        </a:spcAft>
                        <a:tabLst>
                          <a:tab pos="266700" algn="l"/>
                          <a:tab pos="2563495" algn="ctr"/>
                        </a:tabLst>
                      </a:pPr>
                      <a:r>
                        <a:rPr lang="x-none" sz="1600" kern="1000">
                          <a:effectLst/>
                        </a:rPr>
                        <a:t>说明</a:t>
                      </a:r>
                      <a:endParaRPr lang="zh-CN" sz="1600" kern="1000">
                        <a:solidFill>
                          <a:srgbClr val="000000"/>
                        </a:solidFill>
                        <a:effectLst/>
                        <a:latin typeface="Times New Roman" panose="02020603050405020304" pitchFamily="18" charset="0"/>
                        <a:ea typeface="黑体" panose="02010609060101010101" pitchFamily="49" charset="-122"/>
                      </a:endParaRPr>
                    </a:p>
                  </a:txBody>
                  <a:tcPr marL="68580" marR="68580" marT="0" marB="0"/>
                </a:tc>
              </a:tr>
              <a:tr h="399726">
                <a:tc>
                  <a:txBody>
                    <a:bodyPr/>
                    <a:lstStyle/>
                    <a:p>
                      <a:pPr algn="ctr">
                        <a:spcBef>
                          <a:spcPts val="100"/>
                        </a:spcBef>
                        <a:spcAft>
                          <a:spcPts val="100"/>
                        </a:spcAft>
                      </a:pPr>
                      <a:r>
                        <a:rPr lang="en-US" sz="1600" kern="1000" dirty="0">
                          <a:effectLst/>
                        </a:rPr>
                        <a:t>help</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tc>
                <a:tc>
                  <a:txBody>
                    <a:bodyPr/>
                    <a:lstStyle/>
                    <a:p>
                      <a:pPr algn="ctr">
                        <a:spcBef>
                          <a:spcPts val="100"/>
                        </a:spcBef>
                        <a:spcAft>
                          <a:spcPts val="100"/>
                        </a:spcAft>
                      </a:pPr>
                      <a:r>
                        <a:rPr lang="zh-CN" sz="1600" kern="1000">
                          <a:effectLst/>
                        </a:rPr>
                        <a:t>在命令行窗口进行查询</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tc>
              </a:tr>
              <a:tr h="399726">
                <a:tc>
                  <a:txBody>
                    <a:bodyPr/>
                    <a:lstStyle/>
                    <a:p>
                      <a:pPr algn="ctr">
                        <a:spcBef>
                          <a:spcPts val="100"/>
                        </a:spcBef>
                        <a:spcAft>
                          <a:spcPts val="100"/>
                        </a:spcAft>
                      </a:pPr>
                      <a:r>
                        <a:rPr lang="en-US" sz="1600" kern="1000" dirty="0">
                          <a:effectLst/>
                        </a:rPr>
                        <a:t>which</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tc>
                <a:tc>
                  <a:txBody>
                    <a:bodyPr/>
                    <a:lstStyle/>
                    <a:p>
                      <a:pPr algn="ctr">
                        <a:spcBef>
                          <a:spcPts val="100"/>
                        </a:spcBef>
                        <a:spcAft>
                          <a:spcPts val="100"/>
                        </a:spcAft>
                      </a:pPr>
                      <a:r>
                        <a:rPr lang="zh-CN" sz="1600" kern="1000">
                          <a:effectLst/>
                        </a:rPr>
                        <a:t>获取函数或文件的路径</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tc>
              </a:tr>
              <a:tr h="399726">
                <a:tc>
                  <a:txBody>
                    <a:bodyPr/>
                    <a:lstStyle/>
                    <a:p>
                      <a:pPr algn="ctr">
                        <a:spcBef>
                          <a:spcPts val="100"/>
                        </a:spcBef>
                        <a:spcAft>
                          <a:spcPts val="100"/>
                        </a:spcAft>
                      </a:pPr>
                      <a:r>
                        <a:rPr lang="en-US" sz="1600" kern="1000" dirty="0" err="1">
                          <a:effectLst/>
                        </a:rPr>
                        <a:t>lookfor</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tc>
                <a:tc>
                  <a:txBody>
                    <a:bodyPr/>
                    <a:lstStyle/>
                    <a:p>
                      <a:pPr algn="ctr">
                        <a:spcBef>
                          <a:spcPts val="100"/>
                        </a:spcBef>
                        <a:spcAft>
                          <a:spcPts val="100"/>
                        </a:spcAft>
                      </a:pPr>
                      <a:r>
                        <a:rPr lang="zh-CN" sz="1600" kern="1000">
                          <a:effectLst/>
                        </a:rPr>
                        <a:t>查询指定关键字相关的</a:t>
                      </a:r>
                      <a:r>
                        <a:rPr lang="en-US" sz="1600" kern="1000">
                          <a:effectLst/>
                        </a:rPr>
                        <a:t>M</a:t>
                      </a:r>
                      <a:r>
                        <a:rPr lang="zh-CN" sz="1600" kern="1000">
                          <a:effectLst/>
                        </a:rPr>
                        <a:t>文件</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tc>
              </a:tr>
              <a:tr h="399726">
                <a:tc>
                  <a:txBody>
                    <a:bodyPr/>
                    <a:lstStyle/>
                    <a:p>
                      <a:pPr algn="ctr">
                        <a:spcBef>
                          <a:spcPts val="100"/>
                        </a:spcBef>
                        <a:spcAft>
                          <a:spcPts val="100"/>
                        </a:spcAft>
                      </a:pPr>
                      <a:r>
                        <a:rPr lang="en-US" sz="1600" kern="1000" dirty="0" err="1">
                          <a:effectLst/>
                        </a:rPr>
                        <a:t>helpwin</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tc>
                <a:tc>
                  <a:txBody>
                    <a:bodyPr/>
                    <a:lstStyle/>
                    <a:p>
                      <a:pPr algn="ctr">
                        <a:spcBef>
                          <a:spcPts val="100"/>
                        </a:spcBef>
                        <a:spcAft>
                          <a:spcPts val="100"/>
                        </a:spcAft>
                      </a:pPr>
                      <a:r>
                        <a:rPr lang="zh-CN" sz="1600" kern="1000">
                          <a:effectLst/>
                        </a:rPr>
                        <a:t>在浏览器中打开帮助窗口，可以带参数</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tc>
              </a:tr>
              <a:tr h="799452">
                <a:tc>
                  <a:txBody>
                    <a:bodyPr/>
                    <a:lstStyle/>
                    <a:p>
                      <a:pPr algn="ctr">
                        <a:spcBef>
                          <a:spcPts val="100"/>
                        </a:spcBef>
                        <a:spcAft>
                          <a:spcPts val="100"/>
                        </a:spcAft>
                      </a:pPr>
                      <a:r>
                        <a:rPr lang="en-US" sz="1600" kern="1000" dirty="0">
                          <a:effectLst/>
                        </a:rPr>
                        <a:t>helpdesk</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tc>
                <a:tc>
                  <a:txBody>
                    <a:bodyPr/>
                    <a:lstStyle/>
                    <a:p>
                      <a:pPr algn="ctr">
                        <a:spcBef>
                          <a:spcPts val="100"/>
                        </a:spcBef>
                        <a:spcAft>
                          <a:spcPts val="100"/>
                        </a:spcAft>
                      </a:pPr>
                      <a:r>
                        <a:rPr lang="zh-CN" sz="1600" kern="1000">
                          <a:effectLst/>
                        </a:rPr>
                        <a:t>在浏览器中打开帮助窗口，显示帮助的首页</a:t>
                      </a:r>
                      <a:endParaRPr lang="zh-CN" sz="1600" kern="1000">
                        <a:solidFill>
                          <a:srgbClr val="000000"/>
                        </a:solidFill>
                        <a:effectLst/>
                        <a:latin typeface="Times New Roman" panose="02020603050405020304" pitchFamily="18" charset="0"/>
                        <a:ea typeface="宋体" panose="02010600030101010101" pitchFamily="2" charset="-122"/>
                      </a:endParaRPr>
                    </a:p>
                  </a:txBody>
                  <a:tcPr marL="68580" marR="68580" marT="0" marB="0"/>
                </a:tc>
              </a:tr>
              <a:tr h="399726">
                <a:tc>
                  <a:txBody>
                    <a:bodyPr/>
                    <a:lstStyle/>
                    <a:p>
                      <a:pPr algn="ctr">
                        <a:spcBef>
                          <a:spcPts val="100"/>
                        </a:spcBef>
                        <a:spcAft>
                          <a:spcPts val="100"/>
                        </a:spcAft>
                      </a:pPr>
                      <a:r>
                        <a:rPr lang="en-US" sz="1600" kern="1000" dirty="0">
                          <a:effectLst/>
                        </a:rPr>
                        <a:t>doc</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tc>
                <a:tc>
                  <a:txBody>
                    <a:bodyPr/>
                    <a:lstStyle/>
                    <a:p>
                      <a:pPr algn="ctr">
                        <a:spcBef>
                          <a:spcPts val="100"/>
                        </a:spcBef>
                        <a:spcAft>
                          <a:spcPts val="100"/>
                        </a:spcAft>
                      </a:pPr>
                      <a:r>
                        <a:rPr lang="zh-CN" sz="1600" kern="1000" dirty="0">
                          <a:effectLst/>
                        </a:rPr>
                        <a:t>在帮助窗口中显示函数查询的结果</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tc>
              </a:tr>
              <a:tr h="399726">
                <a:tc>
                  <a:txBody>
                    <a:bodyPr/>
                    <a:lstStyle/>
                    <a:p>
                      <a:pPr algn="ctr">
                        <a:spcBef>
                          <a:spcPts val="100"/>
                        </a:spcBef>
                        <a:spcAft>
                          <a:spcPts val="100"/>
                        </a:spcAft>
                      </a:pPr>
                      <a:r>
                        <a:rPr lang="en-US" sz="1600" kern="1000" dirty="0">
                          <a:effectLst/>
                        </a:rPr>
                        <a:t>demo</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tc>
                <a:tc>
                  <a:txBody>
                    <a:bodyPr/>
                    <a:lstStyle/>
                    <a:p>
                      <a:pPr algn="ctr">
                        <a:spcBef>
                          <a:spcPts val="100"/>
                        </a:spcBef>
                        <a:spcAft>
                          <a:spcPts val="100"/>
                        </a:spcAft>
                      </a:pPr>
                      <a:r>
                        <a:rPr lang="zh-CN" sz="1600" kern="1000" dirty="0">
                          <a:effectLst/>
                        </a:rPr>
                        <a:t>在帮助窗口显示例子程序</a:t>
                      </a:r>
                      <a:endParaRPr lang="zh-CN" sz="1600" kern="1000" dirty="0">
                        <a:solidFill>
                          <a:srgbClr val="000000"/>
                        </a:solidFill>
                        <a:effectLst/>
                        <a:latin typeface="Times New Roman" panose="02020603050405020304" pitchFamily="18" charset="0"/>
                        <a:ea typeface="宋体" panose="02010600030101010101" pitchFamily="2" charset="-122"/>
                      </a:endParaRPr>
                    </a:p>
                  </a:txBody>
                  <a:tcPr marL="68580" marR="68580" marT="0" marB="0"/>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标题 1"/>
          <p:cNvSpPr>
            <a:spLocks noGrp="1"/>
          </p:cNvSpPr>
          <p:nvPr>
            <p:ph type="title"/>
          </p:nvPr>
        </p:nvSpPr>
        <p:spPr/>
        <p:txBody>
          <a:bodyPr/>
          <a:lstStyle/>
          <a:p>
            <a:r>
              <a:rPr lang="en-US" altLang="zh-CN" smtClean="0"/>
              <a:t>1.6.2 MATLAB </a:t>
            </a:r>
            <a:r>
              <a:rPr lang="zh-CN" altLang="en-US" smtClean="0"/>
              <a:t>联机帮助系统</a:t>
            </a:r>
            <a:br>
              <a:rPr lang="zh-CN" altLang="en-US" smtClean="0"/>
            </a:br>
            <a:endParaRPr lang="zh-CN" altLang="en-US" smtClean="0"/>
          </a:p>
        </p:txBody>
      </p:sp>
      <p:sp>
        <p:nvSpPr>
          <p:cNvPr id="43010" name="内容占位符 2"/>
          <p:cNvSpPr>
            <a:spLocks noGrp="1"/>
          </p:cNvSpPr>
          <p:nvPr>
            <p:ph idx="1"/>
          </p:nvPr>
        </p:nvSpPr>
        <p:spPr>
          <a:xfrm>
            <a:off x="677863" y="1555750"/>
            <a:ext cx="8596312" cy="3881438"/>
          </a:xfrm>
        </p:spPr>
        <p:txBody>
          <a:bodyPr/>
          <a:lstStyle/>
          <a:p>
            <a:r>
              <a:rPr lang="zh-CN" altLang="en-US" smtClean="0"/>
              <a:t>用户可以选择</a:t>
            </a:r>
            <a:r>
              <a:rPr lang="en-US" altLang="zh-CN" smtClean="0"/>
              <a:t>MATLAB</a:t>
            </a:r>
            <a:r>
              <a:rPr lang="zh-CN" altLang="en-US" smtClean="0"/>
              <a:t>主界面的</a:t>
            </a:r>
            <a:r>
              <a:rPr lang="en-US" altLang="zh-CN" smtClean="0"/>
              <a:t>Help| Product Help</a:t>
            </a:r>
            <a:r>
              <a:rPr lang="zh-CN" altLang="en-US" smtClean="0"/>
              <a:t>命令，或在命令行窗口输入</a:t>
            </a:r>
            <a:r>
              <a:rPr lang="en-US" altLang="zh-CN" smtClean="0"/>
              <a:t>helpdesk</a:t>
            </a:r>
            <a:r>
              <a:rPr lang="zh-CN" altLang="en-US" smtClean="0"/>
              <a:t>或</a:t>
            </a:r>
            <a:r>
              <a:rPr lang="en-US" altLang="zh-CN" smtClean="0"/>
              <a:t>doc</a:t>
            </a:r>
            <a:r>
              <a:rPr lang="zh-CN" altLang="en-US" smtClean="0"/>
              <a:t>命令后，在浏览器中打开</a:t>
            </a:r>
            <a:r>
              <a:rPr lang="en-US" altLang="zh-CN" smtClean="0"/>
              <a:t>MATLAB</a:t>
            </a:r>
            <a:r>
              <a:rPr lang="zh-CN" altLang="en-US" smtClean="0"/>
              <a:t>的帮助系统，如图所示。</a:t>
            </a:r>
            <a:r>
              <a:rPr lang="en-US" altLang="zh-CN" smtClean="0"/>
              <a:t>MATLAB</a:t>
            </a:r>
            <a:r>
              <a:rPr lang="zh-CN" altLang="en-US" smtClean="0"/>
              <a:t>的帮助系统和以前版本的帮助系统有很大的差别。</a:t>
            </a:r>
          </a:p>
          <a:p>
            <a:endParaRPr lang="zh-CN" altLang="en-US" smtClean="0"/>
          </a:p>
        </p:txBody>
      </p:sp>
      <p:sp>
        <p:nvSpPr>
          <p:cNvPr id="43012" name="文本框 4"/>
          <p:cNvSpPr txBox="1">
            <a:spLocks noChangeArrowheads="1"/>
          </p:cNvSpPr>
          <p:nvPr/>
        </p:nvSpPr>
        <p:spPr bwMode="auto">
          <a:xfrm>
            <a:off x="2998788" y="6383338"/>
            <a:ext cx="4006850" cy="368300"/>
          </a:xfrm>
          <a:prstGeom prst="rect">
            <a:avLst/>
          </a:prstGeom>
          <a:noFill/>
          <a:ln w="9525">
            <a:noFill/>
            <a:miter lim="800000"/>
            <a:headEnd/>
            <a:tailEnd/>
          </a:ln>
        </p:spPr>
        <p:txBody>
          <a:bodyPr>
            <a:spAutoFit/>
          </a:bodyPr>
          <a:lstStyle/>
          <a:p>
            <a:r>
              <a:rPr lang="en-US" altLang="zh-CN">
                <a:latin typeface="Trebuchet MS" pitchFamily="34" charset="0"/>
                <a:ea typeface="华文新魏" pitchFamily="2" charset="-122"/>
              </a:rPr>
              <a:t>MATLAB</a:t>
            </a:r>
            <a:r>
              <a:rPr lang="zh-CN" altLang="zh-CN">
                <a:latin typeface="Trebuchet MS" pitchFamily="34" charset="0"/>
                <a:ea typeface="华文新魏" pitchFamily="2" charset="-122"/>
              </a:rPr>
              <a:t>的查询界面</a:t>
            </a:r>
          </a:p>
        </p:txBody>
      </p:sp>
      <p:pic>
        <p:nvPicPr>
          <p:cNvPr id="43014" name="Picture 6"/>
          <p:cNvPicPr>
            <a:picLocks noChangeAspect="1" noChangeArrowheads="1"/>
          </p:cNvPicPr>
          <p:nvPr/>
        </p:nvPicPr>
        <p:blipFill>
          <a:blip r:embed="rId2"/>
          <a:srcRect/>
          <a:stretch>
            <a:fillRect/>
          </a:stretch>
        </p:blipFill>
        <p:spPr bwMode="auto">
          <a:xfrm>
            <a:off x="658813" y="2862263"/>
            <a:ext cx="4095750" cy="2862262"/>
          </a:xfrm>
          <a:prstGeom prst="rect">
            <a:avLst/>
          </a:prstGeom>
          <a:noFill/>
          <a:ln w="9525">
            <a:noFill/>
            <a:miter lim="800000"/>
            <a:headEnd/>
            <a:tailEnd/>
          </a:ln>
        </p:spPr>
      </p:pic>
      <p:pic>
        <p:nvPicPr>
          <p:cNvPr id="43015" name="Picture 7"/>
          <p:cNvPicPr>
            <a:picLocks noChangeAspect="1" noChangeArrowheads="1"/>
          </p:cNvPicPr>
          <p:nvPr/>
        </p:nvPicPr>
        <p:blipFill>
          <a:blip r:embed="rId3"/>
          <a:srcRect/>
          <a:stretch>
            <a:fillRect/>
          </a:stretch>
        </p:blipFill>
        <p:spPr bwMode="auto">
          <a:xfrm>
            <a:off x="5146675" y="2589213"/>
            <a:ext cx="4048125" cy="35798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标题 1"/>
          <p:cNvSpPr>
            <a:spLocks noGrp="1"/>
          </p:cNvSpPr>
          <p:nvPr>
            <p:ph type="title"/>
          </p:nvPr>
        </p:nvSpPr>
        <p:spPr/>
        <p:txBody>
          <a:bodyPr/>
          <a:lstStyle/>
          <a:p>
            <a:r>
              <a:rPr lang="zh-CN" altLang="zh-CN" b="1" smtClean="0"/>
              <a:t>1.7本章小结</a:t>
            </a:r>
            <a:br>
              <a:rPr lang="zh-CN" altLang="zh-CN" b="1" smtClean="0"/>
            </a:br>
            <a:endParaRPr lang="zh-CN" altLang="en-US" smtClean="0"/>
          </a:p>
        </p:txBody>
      </p:sp>
      <p:sp>
        <p:nvSpPr>
          <p:cNvPr id="44034" name="内容占位符 2"/>
          <p:cNvSpPr>
            <a:spLocks noGrp="1"/>
          </p:cNvSpPr>
          <p:nvPr>
            <p:ph idx="1"/>
          </p:nvPr>
        </p:nvSpPr>
        <p:spPr/>
        <p:txBody>
          <a:bodyPr/>
          <a:lstStyle/>
          <a:p>
            <a:r>
              <a:rPr lang="zh-CN" altLang="zh-CN" smtClean="0"/>
              <a:t>本章着重介绍了</a:t>
            </a:r>
            <a:r>
              <a:rPr lang="en-US" altLang="zh-CN" smtClean="0"/>
              <a:t>MATLAB</a:t>
            </a:r>
            <a:r>
              <a:rPr lang="zh-CN" altLang="zh-CN" smtClean="0"/>
              <a:t>的基础知识。首先，向用户简要介绍了</a:t>
            </a:r>
            <a:r>
              <a:rPr lang="en-US" altLang="zh-CN" smtClean="0"/>
              <a:t>MATLAB</a:t>
            </a:r>
            <a:r>
              <a:rPr lang="zh-CN" altLang="zh-CN" smtClean="0"/>
              <a:t>语言本身的历史、安装、启动和卸载过程。接下来，为了使用户能尽早尽快地熟悉</a:t>
            </a:r>
            <a:r>
              <a:rPr lang="en-US" altLang="zh-CN" smtClean="0"/>
              <a:t>MATLAB</a:t>
            </a:r>
            <a:r>
              <a:rPr lang="zh-CN" altLang="zh-CN" smtClean="0"/>
              <a:t>的操作环境，对</a:t>
            </a:r>
            <a:r>
              <a:rPr lang="en-US" altLang="zh-CN" smtClean="0"/>
              <a:t>MATLAB</a:t>
            </a:r>
            <a:r>
              <a:rPr lang="zh-CN" altLang="zh-CN" smtClean="0"/>
              <a:t>重要的窗口界面进行了详尽但不繁琐、生动而非死板的介绍。最后，为了有利于用户后面进一步的学习，又对</a:t>
            </a:r>
            <a:r>
              <a:rPr lang="en-US" altLang="zh-CN" smtClean="0"/>
              <a:t>MATLAB</a:t>
            </a:r>
            <a:r>
              <a:rPr lang="zh-CN" altLang="zh-CN" smtClean="0"/>
              <a:t>语言的联机帮助系统等进行了介绍。对用户来说，本章是全书学习的基础，只有掌握好本章的知识，才能更好地学习后面的内容。</a:t>
            </a:r>
          </a:p>
          <a:p>
            <a:endParaRPr lang="zh-CN" altLang="en-US" smtClean="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标题 1"/>
          <p:cNvSpPr>
            <a:spLocks noGrp="1"/>
          </p:cNvSpPr>
          <p:nvPr>
            <p:ph type="title"/>
          </p:nvPr>
        </p:nvSpPr>
        <p:spPr/>
        <p:txBody>
          <a:bodyPr/>
          <a:lstStyle/>
          <a:p>
            <a:r>
              <a:rPr lang="en-US" altLang="zh-CN" b="1" smtClean="0"/>
              <a:t>1.8</a:t>
            </a:r>
            <a:r>
              <a:rPr lang="zh-CN" altLang="zh-CN" b="1" smtClean="0"/>
              <a:t>习题</a:t>
            </a:r>
            <a:br>
              <a:rPr lang="zh-CN" altLang="zh-CN" b="1" smtClean="0"/>
            </a:br>
            <a:endParaRPr lang="zh-CN" altLang="en-US" smtClean="0"/>
          </a:p>
        </p:txBody>
      </p:sp>
      <p:sp>
        <p:nvSpPr>
          <p:cNvPr id="45058" name="内容占位符 2"/>
          <p:cNvSpPr>
            <a:spLocks noGrp="1"/>
          </p:cNvSpPr>
          <p:nvPr>
            <p:ph idx="1"/>
          </p:nvPr>
        </p:nvSpPr>
        <p:spPr/>
        <p:txBody>
          <a:bodyPr/>
          <a:lstStyle/>
          <a:p>
            <a:r>
              <a:rPr lang="zh-CN" altLang="zh-CN" smtClean="0"/>
              <a:t>与其他计算机语言相比较，</a:t>
            </a:r>
            <a:r>
              <a:rPr lang="en-US" altLang="zh-CN" smtClean="0"/>
              <a:t>MATLAB</a:t>
            </a:r>
            <a:r>
              <a:rPr lang="zh-CN" altLang="zh-CN" smtClean="0"/>
              <a:t>语言突出的特点是什么？</a:t>
            </a:r>
          </a:p>
          <a:p>
            <a:r>
              <a:rPr lang="en-US" altLang="zh-CN" smtClean="0"/>
              <a:t>MATLAB</a:t>
            </a:r>
            <a:r>
              <a:rPr lang="zh-CN" altLang="zh-CN" smtClean="0"/>
              <a:t>系统由那些部分组成？</a:t>
            </a:r>
          </a:p>
          <a:p>
            <a:r>
              <a:rPr lang="en-US" altLang="zh-CN" smtClean="0"/>
              <a:t>MATLAB</a:t>
            </a:r>
            <a:r>
              <a:rPr lang="zh-CN" altLang="zh-CN" smtClean="0"/>
              <a:t>操作桌面有几个窗口？如何使某个窗口脱离桌面成为独立窗口？又如何将脱离出去的窗口重新放置到桌面上？</a:t>
            </a:r>
          </a:p>
          <a:p>
            <a:r>
              <a:rPr lang="zh-CN" altLang="zh-CN" smtClean="0"/>
              <a:t>如何启动</a:t>
            </a:r>
            <a:r>
              <a:rPr lang="en-US" altLang="zh-CN" smtClean="0"/>
              <a:t>M</a:t>
            </a:r>
            <a:r>
              <a:rPr lang="zh-CN" altLang="zh-CN" smtClean="0"/>
              <a:t>文件编辑</a:t>
            </a:r>
            <a:r>
              <a:rPr lang="en-US" altLang="zh-CN" smtClean="0"/>
              <a:t>/</a:t>
            </a:r>
            <a:r>
              <a:rPr lang="zh-CN" altLang="zh-CN" smtClean="0"/>
              <a:t>调试器？</a:t>
            </a:r>
          </a:p>
          <a:p>
            <a:r>
              <a:rPr lang="zh-CN" altLang="zh-CN" smtClean="0"/>
              <a:t>如何设置当前目录和搜索路径，在当前目录上的文件和在搜索路径上的文件有什么区别？</a:t>
            </a:r>
          </a:p>
          <a:p>
            <a:r>
              <a:rPr lang="zh-CN" altLang="zh-CN" smtClean="0"/>
              <a:t>在</a:t>
            </a:r>
            <a:r>
              <a:rPr lang="en-US" altLang="zh-CN" smtClean="0"/>
              <a:t>MATLAB</a:t>
            </a:r>
            <a:r>
              <a:rPr lang="zh-CN" altLang="zh-CN" smtClean="0"/>
              <a:t>中有几种获得帮助的途径？</a:t>
            </a:r>
          </a:p>
          <a:p>
            <a:endParaRPr lang="zh-CN" altLang="en-US" smtClean="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标题 1"/>
          <p:cNvSpPr>
            <a:spLocks noGrp="1"/>
          </p:cNvSpPr>
          <p:nvPr>
            <p:ph type="title"/>
          </p:nvPr>
        </p:nvSpPr>
        <p:spPr/>
        <p:txBody>
          <a:bodyPr/>
          <a:lstStyle/>
          <a:p>
            <a:r>
              <a:rPr lang="en-US" altLang="zh-CN" b="1" smtClean="0"/>
              <a:t>1.1 MATLAB</a:t>
            </a:r>
            <a:r>
              <a:rPr lang="zh-CN" altLang="zh-CN" b="1" smtClean="0"/>
              <a:t>简介</a:t>
            </a:r>
            <a:br>
              <a:rPr lang="zh-CN" altLang="zh-CN" b="1" smtClean="0"/>
            </a:br>
            <a:endParaRPr lang="zh-CN" altLang="en-US" smtClean="0"/>
          </a:p>
        </p:txBody>
      </p:sp>
      <p:sp>
        <p:nvSpPr>
          <p:cNvPr id="20482" name="内容占位符 2"/>
          <p:cNvSpPr>
            <a:spLocks noGrp="1"/>
          </p:cNvSpPr>
          <p:nvPr>
            <p:ph idx="1"/>
          </p:nvPr>
        </p:nvSpPr>
        <p:spPr/>
        <p:txBody>
          <a:bodyPr/>
          <a:lstStyle/>
          <a:p>
            <a:r>
              <a:rPr lang="en-US" altLang="zh-CN" smtClean="0"/>
              <a:t>MATLAB</a:t>
            </a:r>
            <a:r>
              <a:rPr lang="zh-CN" altLang="zh-CN" smtClean="0"/>
              <a:t>和</a:t>
            </a:r>
            <a:r>
              <a:rPr lang="en-US" altLang="zh-CN" smtClean="0"/>
              <a:t>MATHEMATICA</a:t>
            </a:r>
            <a:r>
              <a:rPr lang="zh-CN" altLang="zh-CN" smtClean="0"/>
              <a:t>、</a:t>
            </a:r>
            <a:r>
              <a:rPr lang="en-US" altLang="zh-CN" smtClean="0"/>
              <a:t>MAPLE</a:t>
            </a:r>
            <a:r>
              <a:rPr lang="zh-CN" altLang="zh-CN" smtClean="0"/>
              <a:t>并称为三大数学软件。它在数学类科技应用软件中在数值计算方面首屈一指。</a:t>
            </a:r>
            <a:r>
              <a:rPr lang="en-US" altLang="zh-CN" smtClean="0"/>
              <a:t>MATLAB</a:t>
            </a:r>
            <a:r>
              <a:rPr lang="zh-CN" altLang="zh-CN" smtClean="0"/>
              <a:t>将数值分析、矩阵计算、科学数据可视化以及非线性动态系统的建模和仿真等诸多强大功能集成在一个易于使用的视窗环境中，为科学研究、工程设计以及必须进行有效数值计算的众多科学领域提供了一种全面的解决方案，并在很大程度上摆脱了传统非交互式程序设计语言</a:t>
            </a:r>
            <a:r>
              <a:rPr lang="en-US" altLang="zh-CN" smtClean="0"/>
              <a:t>(</a:t>
            </a:r>
            <a:r>
              <a:rPr lang="zh-CN" altLang="zh-CN" smtClean="0"/>
              <a:t>如</a:t>
            </a:r>
            <a:r>
              <a:rPr lang="en-US" altLang="zh-CN" smtClean="0"/>
              <a:t>C</a:t>
            </a:r>
            <a:r>
              <a:rPr lang="zh-CN" altLang="zh-CN" smtClean="0"/>
              <a:t>、</a:t>
            </a:r>
            <a:r>
              <a:rPr lang="en-US" altLang="zh-CN" smtClean="0"/>
              <a:t>Fortran)</a:t>
            </a:r>
            <a:r>
              <a:rPr lang="zh-CN" altLang="zh-CN" smtClean="0"/>
              <a:t>的编辑模式，代表了当今国际科学计算软件的先进水平。</a:t>
            </a:r>
          </a:p>
          <a:p>
            <a:r>
              <a:rPr lang="en-US" altLang="zh-CN" smtClean="0"/>
              <a:t>MATLAB</a:t>
            </a:r>
            <a:r>
              <a:rPr lang="zh-CN" altLang="zh-CN" smtClean="0"/>
              <a:t>软件提供了大量的工具箱，可以用于工程计算、控制设计、信号处理与通信、图像处理、信号检测、金融建模设计与分析等领域，解决这些应用领域内特定类型的问题。</a:t>
            </a:r>
            <a:r>
              <a:rPr lang="en-US" altLang="zh-CN" smtClean="0"/>
              <a:t>MATLAB</a:t>
            </a:r>
            <a:r>
              <a:rPr lang="zh-CN" altLang="zh-CN" smtClean="0"/>
              <a:t>的基本数据单位是矩阵，非常符合科技人员对数学表达式的书写格式，归纳起来</a:t>
            </a:r>
            <a:r>
              <a:rPr lang="en-US" altLang="zh-CN" smtClean="0"/>
              <a:t>MATLAB</a:t>
            </a:r>
            <a:r>
              <a:rPr lang="zh-CN" altLang="zh-CN" smtClean="0"/>
              <a:t>具有以下几个特点：易学、适用范围广、功能强、开放性强、网络资源丰富。</a:t>
            </a:r>
          </a:p>
          <a:p>
            <a:endParaRPr lang="zh-CN" altLang="en-US" smtClean="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标题 1"/>
          <p:cNvSpPr>
            <a:spLocks noGrp="1"/>
          </p:cNvSpPr>
          <p:nvPr>
            <p:ph type="title"/>
          </p:nvPr>
        </p:nvSpPr>
        <p:spPr/>
        <p:txBody>
          <a:bodyPr/>
          <a:lstStyle/>
          <a:p>
            <a:r>
              <a:rPr lang="en-US" altLang="zh-CN" b="1" smtClean="0"/>
              <a:t>1.2 MATLAB</a:t>
            </a:r>
            <a:r>
              <a:rPr lang="zh-CN" altLang="zh-CN" b="1" smtClean="0"/>
              <a:t>的安装、退出及卸载</a:t>
            </a:r>
            <a:br>
              <a:rPr lang="zh-CN" altLang="zh-CN" b="1" smtClean="0"/>
            </a:br>
            <a:endParaRPr lang="zh-CN" altLang="en-US" smtClean="0"/>
          </a:p>
        </p:txBody>
      </p:sp>
      <p:sp>
        <p:nvSpPr>
          <p:cNvPr id="21506" name="内容占位符 2"/>
          <p:cNvSpPr>
            <a:spLocks noGrp="1"/>
          </p:cNvSpPr>
          <p:nvPr>
            <p:ph idx="1"/>
          </p:nvPr>
        </p:nvSpPr>
        <p:spPr>
          <a:xfrm>
            <a:off x="677863" y="1655763"/>
            <a:ext cx="8596312" cy="3881437"/>
          </a:xfrm>
        </p:spPr>
        <p:txBody>
          <a:bodyPr/>
          <a:lstStyle/>
          <a:p>
            <a:r>
              <a:rPr lang="en-US" altLang="zh-CN" smtClean="0"/>
              <a:t>MATLAB</a:t>
            </a:r>
            <a:r>
              <a:rPr lang="zh-CN" altLang="zh-CN" smtClean="0"/>
              <a:t>的安装非常简单，将</a:t>
            </a:r>
            <a:r>
              <a:rPr lang="en-US" altLang="zh-CN" smtClean="0"/>
              <a:t>MATLAB</a:t>
            </a:r>
            <a:r>
              <a:rPr lang="zh-CN" altLang="zh-CN" smtClean="0"/>
              <a:t>安装光盘插入到光驱，然后直接运行</a:t>
            </a:r>
            <a:r>
              <a:rPr lang="en-US" altLang="zh-CN" smtClean="0"/>
              <a:t>setup.exe</a:t>
            </a:r>
            <a:r>
              <a:rPr lang="zh-CN" altLang="zh-CN" smtClean="0"/>
              <a:t>进行安装。下面详细介绍</a:t>
            </a:r>
            <a:r>
              <a:rPr lang="en-US" altLang="zh-CN" smtClean="0"/>
              <a:t>MATLAB</a:t>
            </a:r>
            <a:r>
              <a:rPr lang="zh-CN" altLang="zh-CN" smtClean="0"/>
              <a:t>的安装、退出和卸载过程。</a:t>
            </a:r>
          </a:p>
          <a:p>
            <a:endParaRPr lang="zh-CN" altLang="en-US" smtClean="0"/>
          </a:p>
        </p:txBody>
      </p:sp>
      <p:pic>
        <p:nvPicPr>
          <p:cNvPr id="21508" name="图片 1"/>
          <p:cNvPicPr>
            <a:picLocks noChangeAspect="1" noChangeArrowheads="1"/>
          </p:cNvPicPr>
          <p:nvPr/>
        </p:nvPicPr>
        <p:blipFill>
          <a:blip r:embed="rId2"/>
          <a:srcRect r="14067" b="11150"/>
          <a:stretch>
            <a:fillRect/>
          </a:stretch>
        </p:blipFill>
        <p:spPr bwMode="auto">
          <a:xfrm>
            <a:off x="2671763" y="2573338"/>
            <a:ext cx="4533900" cy="3384550"/>
          </a:xfrm>
          <a:prstGeom prst="rect">
            <a:avLst/>
          </a:prstGeom>
          <a:noFill/>
          <a:ln w="9525">
            <a:noFill/>
            <a:miter lim="800000"/>
            <a:headEnd/>
            <a:tailEnd/>
          </a:ln>
        </p:spPr>
      </p:pic>
      <p:sp>
        <p:nvSpPr>
          <p:cNvPr id="21509" name="Rectangle 5"/>
          <p:cNvSpPr>
            <a:spLocks noChangeArrowheads="1"/>
          </p:cNvSpPr>
          <p:nvPr/>
        </p:nvSpPr>
        <p:spPr bwMode="auto">
          <a:xfrm>
            <a:off x="3297238" y="5976938"/>
            <a:ext cx="3265487" cy="336550"/>
          </a:xfrm>
          <a:prstGeom prst="rect">
            <a:avLst/>
          </a:prstGeom>
          <a:noFill/>
          <a:ln w="9525">
            <a:noFill/>
            <a:miter lim="800000"/>
            <a:headEnd/>
            <a:tailEnd/>
          </a:ln>
          <a:effectLst/>
        </p:spPr>
        <p:txBody>
          <a:bodyPr wrap="none" anchor="ctr">
            <a:spAutoFit/>
          </a:bodyPr>
          <a:lstStyle/>
          <a:p>
            <a:r>
              <a:rPr lang="en-US" altLang="zh-CN" sz="1600"/>
              <a:t>64</a:t>
            </a:r>
            <a:r>
              <a:rPr lang="zh-CN" altLang="en-US" sz="1600"/>
              <a:t>位系统 </a:t>
            </a:r>
            <a:r>
              <a:rPr lang="en-US" altLang="zh-CN" sz="1600"/>
              <a:t>MATLAB 2013</a:t>
            </a:r>
            <a:r>
              <a:rPr lang="zh-CN" altLang="en-US" sz="1600"/>
              <a:t>安装方式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6" name="图片 2"/>
          <p:cNvPicPr>
            <a:picLocks noChangeAspect="1" noChangeArrowheads="1"/>
          </p:cNvPicPr>
          <p:nvPr/>
        </p:nvPicPr>
        <p:blipFill>
          <a:blip r:embed="rId2"/>
          <a:srcRect r="12619"/>
          <a:stretch>
            <a:fillRect/>
          </a:stretch>
        </p:blipFill>
        <p:spPr bwMode="auto">
          <a:xfrm>
            <a:off x="465138" y="1490663"/>
            <a:ext cx="4533900" cy="2673350"/>
          </a:xfrm>
          <a:prstGeom prst="rect">
            <a:avLst/>
          </a:prstGeom>
          <a:noFill/>
          <a:ln w="9525">
            <a:noFill/>
            <a:miter lim="800000"/>
            <a:headEnd/>
            <a:tailEnd/>
          </a:ln>
        </p:spPr>
      </p:pic>
      <p:pic>
        <p:nvPicPr>
          <p:cNvPr id="49157" name="图片 3"/>
          <p:cNvPicPr>
            <a:picLocks noChangeAspect="1" noChangeArrowheads="1"/>
          </p:cNvPicPr>
          <p:nvPr/>
        </p:nvPicPr>
        <p:blipFill>
          <a:blip r:embed="rId3"/>
          <a:srcRect r="11893"/>
          <a:stretch>
            <a:fillRect/>
          </a:stretch>
        </p:blipFill>
        <p:spPr bwMode="auto">
          <a:xfrm>
            <a:off x="5099050" y="1557338"/>
            <a:ext cx="4533900" cy="2647950"/>
          </a:xfrm>
          <a:prstGeom prst="rect">
            <a:avLst/>
          </a:prstGeom>
          <a:noFill/>
          <a:ln w="9525">
            <a:noFill/>
            <a:miter lim="800000"/>
            <a:headEnd/>
            <a:tailEnd/>
          </a:ln>
        </p:spPr>
      </p:pic>
      <p:sp>
        <p:nvSpPr>
          <p:cNvPr id="49158" name="Rectangle 6"/>
          <p:cNvSpPr>
            <a:spLocks noChangeArrowheads="1"/>
          </p:cNvSpPr>
          <p:nvPr/>
        </p:nvSpPr>
        <p:spPr bwMode="auto">
          <a:xfrm>
            <a:off x="3676650" y="4397375"/>
            <a:ext cx="3524250" cy="366713"/>
          </a:xfrm>
          <a:prstGeom prst="rect">
            <a:avLst/>
          </a:prstGeom>
          <a:noFill/>
          <a:ln w="9525">
            <a:noFill/>
            <a:miter lim="800000"/>
            <a:headEnd/>
            <a:tailEnd/>
          </a:ln>
          <a:effectLst/>
        </p:spPr>
        <p:txBody>
          <a:bodyPr wrap="none" anchor="ctr">
            <a:spAutoFit/>
          </a:bodyPr>
          <a:lstStyle/>
          <a:p>
            <a:pPr algn="ctr"/>
            <a:r>
              <a:rPr lang="en-US" altLang="zh-CN"/>
              <a:t>32</a:t>
            </a:r>
            <a:r>
              <a:rPr lang="zh-CN" altLang="en-US"/>
              <a:t>位电脑</a:t>
            </a:r>
            <a:r>
              <a:rPr lang="en-US" altLang="zh-CN"/>
              <a:t>MATLAB 2013</a:t>
            </a:r>
            <a:r>
              <a:rPr lang="zh-CN" altLang="en-US"/>
              <a:t>安装方式</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80" name="图片 4"/>
          <p:cNvPicPr>
            <a:picLocks noChangeAspect="1" noChangeArrowheads="1"/>
          </p:cNvPicPr>
          <p:nvPr/>
        </p:nvPicPr>
        <p:blipFill>
          <a:blip r:embed="rId2"/>
          <a:srcRect r="9750" b="13876"/>
          <a:stretch>
            <a:fillRect/>
          </a:stretch>
        </p:blipFill>
        <p:spPr bwMode="auto">
          <a:xfrm>
            <a:off x="1960563" y="566738"/>
            <a:ext cx="5994400" cy="4130675"/>
          </a:xfrm>
          <a:prstGeom prst="rect">
            <a:avLst/>
          </a:prstGeom>
          <a:noFill/>
          <a:ln w="9525">
            <a:noFill/>
            <a:miter lim="800000"/>
            <a:headEnd/>
            <a:tailEnd/>
          </a:ln>
        </p:spPr>
      </p:pic>
      <p:sp>
        <p:nvSpPr>
          <p:cNvPr id="50181" name="Rectangle 5"/>
          <p:cNvSpPr>
            <a:spLocks noChangeArrowheads="1"/>
          </p:cNvSpPr>
          <p:nvPr/>
        </p:nvSpPr>
        <p:spPr bwMode="auto">
          <a:xfrm>
            <a:off x="3527425" y="4714875"/>
            <a:ext cx="2876550" cy="366713"/>
          </a:xfrm>
          <a:prstGeom prst="rect">
            <a:avLst/>
          </a:prstGeom>
          <a:noFill/>
          <a:ln w="9525">
            <a:noFill/>
            <a:miter lim="800000"/>
            <a:headEnd/>
            <a:tailEnd/>
          </a:ln>
          <a:effectLst/>
        </p:spPr>
        <p:txBody>
          <a:bodyPr wrap="none" anchor="ctr">
            <a:spAutoFit/>
          </a:bodyPr>
          <a:lstStyle/>
          <a:p>
            <a:r>
              <a:rPr lang="en-US" altLang="zh-CN"/>
              <a:t>MATLAB 2013</a:t>
            </a:r>
            <a:r>
              <a:rPr lang="zh-CN" altLang="en-US"/>
              <a:t>安装对话框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5" name="Rectangle 5"/>
          <p:cNvSpPr>
            <a:spLocks noChangeArrowheads="1"/>
          </p:cNvSpPr>
          <p:nvPr/>
        </p:nvSpPr>
        <p:spPr bwMode="auto">
          <a:xfrm>
            <a:off x="0" y="1949450"/>
            <a:ext cx="12192000" cy="0"/>
          </a:xfrm>
          <a:prstGeom prst="rect">
            <a:avLst/>
          </a:prstGeom>
          <a:noFill/>
          <a:ln w="9525">
            <a:noFill/>
            <a:miter lim="800000"/>
            <a:headEnd/>
            <a:tailEnd/>
          </a:ln>
          <a:effectLst/>
        </p:spPr>
        <p:txBody>
          <a:bodyPr wrap="none" anchor="ctr">
            <a:spAutoFit/>
          </a:bodyPr>
          <a:lstStyle/>
          <a:p>
            <a:endParaRPr lang="zh-CN" altLang="en-US"/>
          </a:p>
        </p:txBody>
      </p:sp>
      <p:pic>
        <p:nvPicPr>
          <p:cNvPr id="51204" name="图片 5"/>
          <p:cNvPicPr>
            <a:picLocks noChangeAspect="1" noChangeArrowheads="1"/>
          </p:cNvPicPr>
          <p:nvPr/>
        </p:nvPicPr>
        <p:blipFill>
          <a:blip r:embed="rId2"/>
          <a:srcRect/>
          <a:stretch>
            <a:fillRect/>
          </a:stretch>
        </p:blipFill>
        <p:spPr bwMode="auto">
          <a:xfrm>
            <a:off x="330200" y="314325"/>
            <a:ext cx="5167313" cy="3094038"/>
          </a:xfrm>
          <a:prstGeom prst="rect">
            <a:avLst/>
          </a:prstGeom>
          <a:noFill/>
        </p:spPr>
      </p:pic>
      <p:sp>
        <p:nvSpPr>
          <p:cNvPr id="51206" name="Rectangle 6"/>
          <p:cNvSpPr>
            <a:spLocks noChangeArrowheads="1"/>
          </p:cNvSpPr>
          <p:nvPr/>
        </p:nvSpPr>
        <p:spPr bwMode="auto">
          <a:xfrm>
            <a:off x="1566863" y="3616325"/>
            <a:ext cx="2419350" cy="366713"/>
          </a:xfrm>
          <a:prstGeom prst="rect">
            <a:avLst/>
          </a:prstGeom>
          <a:noFill/>
          <a:ln w="9525">
            <a:noFill/>
            <a:miter lim="800000"/>
            <a:headEnd/>
            <a:tailEnd/>
          </a:ln>
          <a:effectLst/>
        </p:spPr>
        <p:txBody>
          <a:bodyPr wrap="none" anchor="ctr">
            <a:spAutoFit/>
          </a:bodyPr>
          <a:lstStyle/>
          <a:p>
            <a:pPr algn="ctr"/>
            <a:r>
              <a:rPr lang="en-US" altLang="zh-CN">
                <a:solidFill>
                  <a:srgbClr val="000000"/>
                </a:solidFill>
                <a:latin typeface="Times New Roman" pitchFamily="18" charset="0"/>
                <a:cs typeface="Times New Roman" pitchFamily="18" charset="0"/>
              </a:rPr>
              <a:t>MathWorks</a:t>
            </a:r>
            <a:r>
              <a:rPr lang="zh-CN" altLang="en-US">
                <a:solidFill>
                  <a:srgbClr val="000000"/>
                </a:solidFill>
                <a:latin typeface="Times New Roman" pitchFamily="18" charset="0"/>
                <a:cs typeface="Times New Roman" pitchFamily="18" charset="0"/>
              </a:rPr>
              <a:t>安装对话框</a:t>
            </a:r>
            <a:endParaRPr lang="zh-CN" altLang="en-US">
              <a:latin typeface="Trebuchet MS" pitchFamily="34" charset="0"/>
              <a:ea typeface="华文新魏" pitchFamily="2" charset="-122"/>
              <a:cs typeface="Times New Roman" pitchFamily="18" charset="0"/>
            </a:endParaRPr>
          </a:p>
        </p:txBody>
      </p:sp>
      <p:pic>
        <p:nvPicPr>
          <p:cNvPr id="51207" name="图片 7"/>
          <p:cNvPicPr>
            <a:picLocks noChangeAspect="1" noChangeArrowheads="1"/>
          </p:cNvPicPr>
          <p:nvPr/>
        </p:nvPicPr>
        <p:blipFill>
          <a:blip r:embed="rId3"/>
          <a:srcRect/>
          <a:stretch>
            <a:fillRect/>
          </a:stretch>
        </p:blipFill>
        <p:spPr bwMode="auto">
          <a:xfrm>
            <a:off x="5630863" y="2640013"/>
            <a:ext cx="5232400" cy="3133725"/>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228" name="图片 10"/>
          <p:cNvPicPr>
            <a:picLocks noChangeAspect="1" noChangeArrowheads="1"/>
          </p:cNvPicPr>
          <p:nvPr/>
        </p:nvPicPr>
        <p:blipFill>
          <a:blip r:embed="rId2"/>
          <a:srcRect/>
          <a:stretch>
            <a:fillRect/>
          </a:stretch>
        </p:blipFill>
        <p:spPr bwMode="auto">
          <a:xfrm>
            <a:off x="1776413" y="596900"/>
            <a:ext cx="6075362" cy="3638550"/>
          </a:xfrm>
          <a:prstGeom prst="rect">
            <a:avLst/>
          </a:prstGeom>
          <a:noFill/>
          <a:ln w="9525">
            <a:noFill/>
            <a:miter lim="800000"/>
            <a:headEnd/>
            <a:tailEnd/>
          </a:ln>
        </p:spPr>
      </p:pic>
      <p:sp>
        <p:nvSpPr>
          <p:cNvPr id="52229" name="Rectangle 5"/>
          <p:cNvSpPr>
            <a:spLocks noChangeArrowheads="1"/>
          </p:cNvSpPr>
          <p:nvPr/>
        </p:nvSpPr>
        <p:spPr bwMode="auto">
          <a:xfrm>
            <a:off x="2170113" y="4840288"/>
            <a:ext cx="5530850" cy="366712"/>
          </a:xfrm>
          <a:prstGeom prst="rect">
            <a:avLst/>
          </a:prstGeom>
          <a:noFill/>
          <a:ln w="9525">
            <a:noFill/>
            <a:miter lim="800000"/>
            <a:headEnd/>
            <a:tailEnd/>
          </a:ln>
          <a:effectLst/>
        </p:spPr>
        <p:txBody>
          <a:bodyPr wrap="none" anchor="ctr">
            <a:spAutoFit/>
          </a:bodyPr>
          <a:lstStyle/>
          <a:p>
            <a:r>
              <a:rPr lang="zh-CN" altLang="en-US"/>
              <a:t>在框内输入：</a:t>
            </a:r>
            <a:r>
              <a:rPr lang="en-US" altLang="zh-CN"/>
              <a:t>25716-63335-16746-06072</a:t>
            </a:r>
            <a:r>
              <a:rPr lang="zh-CN" altLang="en-US"/>
              <a:t>，下一步。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2" name="图片 15"/>
          <p:cNvPicPr>
            <a:picLocks noChangeAspect="1" noChangeArrowheads="1"/>
          </p:cNvPicPr>
          <p:nvPr/>
        </p:nvPicPr>
        <p:blipFill>
          <a:blip r:embed="rId2"/>
          <a:srcRect/>
          <a:stretch>
            <a:fillRect/>
          </a:stretch>
        </p:blipFill>
        <p:spPr bwMode="auto">
          <a:xfrm>
            <a:off x="544513" y="493713"/>
            <a:ext cx="4527550" cy="2711450"/>
          </a:xfrm>
          <a:prstGeom prst="rect">
            <a:avLst/>
          </a:prstGeom>
          <a:noFill/>
          <a:ln w="9525">
            <a:noFill/>
            <a:miter lim="800000"/>
            <a:headEnd/>
            <a:tailEnd/>
          </a:ln>
        </p:spPr>
      </p:pic>
      <p:pic>
        <p:nvPicPr>
          <p:cNvPr id="53253" name="图片 18"/>
          <p:cNvPicPr>
            <a:picLocks noChangeAspect="1" noChangeArrowheads="1"/>
          </p:cNvPicPr>
          <p:nvPr/>
        </p:nvPicPr>
        <p:blipFill>
          <a:blip r:embed="rId3"/>
          <a:srcRect/>
          <a:stretch>
            <a:fillRect/>
          </a:stretch>
        </p:blipFill>
        <p:spPr bwMode="auto">
          <a:xfrm>
            <a:off x="5238750" y="506413"/>
            <a:ext cx="4527550" cy="2711450"/>
          </a:xfrm>
          <a:prstGeom prst="rect">
            <a:avLst/>
          </a:prstGeom>
          <a:noFill/>
          <a:ln w="9525">
            <a:noFill/>
            <a:miter lim="800000"/>
            <a:headEnd/>
            <a:tailEnd/>
          </a:ln>
        </p:spPr>
      </p:pic>
      <p:pic>
        <p:nvPicPr>
          <p:cNvPr id="53254" name="图片 19"/>
          <p:cNvPicPr>
            <a:picLocks noChangeAspect="1" noChangeArrowheads="1"/>
          </p:cNvPicPr>
          <p:nvPr/>
        </p:nvPicPr>
        <p:blipFill>
          <a:blip r:embed="rId4"/>
          <a:srcRect/>
          <a:stretch>
            <a:fillRect/>
          </a:stretch>
        </p:blipFill>
        <p:spPr bwMode="auto">
          <a:xfrm>
            <a:off x="544513" y="3349625"/>
            <a:ext cx="4527550" cy="2711450"/>
          </a:xfrm>
          <a:prstGeom prst="rect">
            <a:avLst/>
          </a:prstGeom>
          <a:noFill/>
          <a:ln w="9525">
            <a:noFill/>
            <a:miter lim="800000"/>
            <a:headEnd/>
            <a:tailEnd/>
          </a:ln>
        </p:spPr>
      </p:pic>
      <p:pic>
        <p:nvPicPr>
          <p:cNvPr id="53255" name="图片 11"/>
          <p:cNvPicPr>
            <a:picLocks noChangeAspect="1" noChangeArrowheads="1"/>
          </p:cNvPicPr>
          <p:nvPr/>
        </p:nvPicPr>
        <p:blipFill>
          <a:blip r:embed="rId5"/>
          <a:srcRect/>
          <a:stretch>
            <a:fillRect/>
          </a:stretch>
        </p:blipFill>
        <p:spPr bwMode="auto">
          <a:xfrm>
            <a:off x="5229225" y="3382963"/>
            <a:ext cx="4527550" cy="2711450"/>
          </a:xfrm>
          <a:prstGeom prst="rect">
            <a:avLst/>
          </a:prstGeom>
          <a:noFill/>
          <a:ln w="9525">
            <a:noFill/>
            <a:miter lim="800000"/>
            <a:headEnd/>
            <a:tailEnd/>
          </a:ln>
        </p:spPr>
      </p:pic>
    </p:spTree>
  </p:cSld>
  <p:clrMapOvr>
    <a:masterClrMapping/>
  </p:clrMapOvr>
</p:sld>
</file>

<file path=ppt/theme/theme1.xml><?xml version="1.0" encoding="utf-8"?>
<a:theme xmlns:a="http://schemas.openxmlformats.org/drawingml/2006/main" name="平面">
  <a:themeElements>
    <a:clrScheme name="平面">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平面">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78</TotalTime>
  <Words>2585</Words>
  <Application>Microsoft Office PowerPoint</Application>
  <PresentationFormat>自定义</PresentationFormat>
  <Paragraphs>153</Paragraphs>
  <Slides>24</Slides>
  <Notes>0</Notes>
  <HiddenSlides>0</HiddenSlides>
  <MMClips>0</MMClips>
  <ScaleCrop>false</ScaleCrop>
  <HeadingPairs>
    <vt:vector size="8" baseType="variant">
      <vt:variant>
        <vt:lpstr>已用的字体</vt:lpstr>
      </vt:variant>
      <vt:variant>
        <vt:i4>9</vt:i4>
      </vt:variant>
      <vt:variant>
        <vt:lpstr>演示文稿设计模板</vt:lpstr>
      </vt:variant>
      <vt:variant>
        <vt:i4>4</vt:i4>
      </vt:variant>
      <vt:variant>
        <vt:lpstr>嵌入 OLE 服务器</vt:lpstr>
      </vt:variant>
      <vt:variant>
        <vt:i4>1</vt:i4>
      </vt:variant>
      <vt:variant>
        <vt:lpstr>幻灯片标题</vt:lpstr>
      </vt:variant>
      <vt:variant>
        <vt:i4>24</vt:i4>
      </vt:variant>
    </vt:vector>
  </HeadingPairs>
  <TitlesOfParts>
    <vt:vector size="38" baseType="lpstr">
      <vt:lpstr>Trebuchet MS</vt:lpstr>
      <vt:lpstr>华文新魏</vt:lpstr>
      <vt:lpstr>Arial</vt:lpstr>
      <vt:lpstr>方正姚体</vt:lpstr>
      <vt:lpstr>Wingdings 3</vt:lpstr>
      <vt:lpstr>Calibri</vt:lpstr>
      <vt:lpstr>宋体</vt:lpstr>
      <vt:lpstr>Times New Roman</vt:lpstr>
      <vt:lpstr>黑体</vt:lpstr>
      <vt:lpstr>平面</vt:lpstr>
      <vt:lpstr>平面</vt:lpstr>
      <vt:lpstr>平面</vt:lpstr>
      <vt:lpstr>平面</vt:lpstr>
      <vt:lpstr>Microsoft Visio 绘图</vt:lpstr>
      <vt:lpstr>幻灯片 1</vt:lpstr>
      <vt:lpstr>1.1 MATLAB简介 </vt:lpstr>
      <vt:lpstr>1.1 MATLAB简介 </vt:lpstr>
      <vt:lpstr>1.2 MATLAB的安装、退出及卸载 </vt:lpstr>
      <vt:lpstr>幻灯片 5</vt:lpstr>
      <vt:lpstr>幻灯片 6</vt:lpstr>
      <vt:lpstr>幻灯片 7</vt:lpstr>
      <vt:lpstr>幻灯片 8</vt:lpstr>
      <vt:lpstr>幻灯片 9</vt:lpstr>
      <vt:lpstr>幻灯片 10</vt:lpstr>
      <vt:lpstr>1.3 MATLAB的目录结构 </vt:lpstr>
      <vt:lpstr>1.4 MATLAB的应用窗口 </vt:lpstr>
      <vt:lpstr>1.4 MATLAB的主界面 </vt:lpstr>
      <vt:lpstr>1.4.1 工具栏 </vt:lpstr>
      <vt:lpstr> 1.4.2 组件窗口 </vt:lpstr>
      <vt:lpstr>命令窗口</vt:lpstr>
      <vt:lpstr>幻灯片 17</vt:lpstr>
      <vt:lpstr>图形窗口</vt:lpstr>
      <vt:lpstr>1.5 MATLAB的通用命令 </vt:lpstr>
      <vt:lpstr>1.6 MATLAB的帮助系统 </vt:lpstr>
      <vt:lpstr>1.6.1 命令行窗口查询帮助 </vt:lpstr>
      <vt:lpstr>1.6.2 MATLAB 联机帮助系统 </vt:lpstr>
      <vt:lpstr>1.7本章小结 </vt:lpstr>
      <vt:lpstr>1.8习题 </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田超雄</dc:creator>
  <cp:lastModifiedBy>雨林木风</cp:lastModifiedBy>
  <cp:revision>9</cp:revision>
  <dcterms:created xsi:type="dcterms:W3CDTF">2014-04-11T13:56:58Z</dcterms:created>
  <dcterms:modified xsi:type="dcterms:W3CDTF">2014-11-23T08:11:18Z</dcterms:modified>
</cp:coreProperties>
</file>